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6858000" cx="9144000"/>
  <p:notesSz cx="6858000" cy="9144000"/>
  <p:embeddedFontLst>
    <p:embeddedFont>
      <p:font typeface="Corbel"/>
      <p:regular r:id="rId65"/>
      <p:bold r:id="rId66"/>
      <p:italic r:id="rId67"/>
      <p:boldItalic r:id="rId68"/>
    </p:embeddedFont>
    <p:embeddedFont>
      <p:font typeface="Tahoma"/>
      <p:regular r:id="rId69"/>
      <p:bold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71" roundtripDataSignature="AMtx7mifJEaoZ5mZun+YHjXgmSXSqapn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F1B7163-B11B-4A4E-9DF8-8E500299D7BC}">
  <a:tblStyle styleId="{8F1B7163-B11B-4A4E-9DF8-8E500299D7B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D979040-26EE-4396-BCCC-B44E10BF3EA2}"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customschemas.google.com/relationships/presentationmetadata" Target="metadata"/><Relationship Id="rId70" Type="http://schemas.openxmlformats.org/officeDocument/2006/relationships/font" Target="fonts/Tahoma-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Corbel-bold.fntdata"/><Relationship Id="rId21" Type="http://schemas.openxmlformats.org/officeDocument/2006/relationships/slide" Target="slides/slide15.xml"/><Relationship Id="rId65" Type="http://schemas.openxmlformats.org/officeDocument/2006/relationships/font" Target="fonts/Corbel-regular.fntdata"/><Relationship Id="rId24" Type="http://schemas.openxmlformats.org/officeDocument/2006/relationships/slide" Target="slides/slide18.xml"/><Relationship Id="rId68" Type="http://schemas.openxmlformats.org/officeDocument/2006/relationships/font" Target="fonts/Corbel-boldItalic.fntdata"/><Relationship Id="rId23" Type="http://schemas.openxmlformats.org/officeDocument/2006/relationships/slide" Target="slides/slide17.xml"/><Relationship Id="rId67" Type="http://schemas.openxmlformats.org/officeDocument/2006/relationships/font" Target="fonts/Corbel-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Tahoma-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1" Type="http://schemas.openxmlformats.org/officeDocument/2006/relationships/hyperlink" Target="https://en.wikipedia.org/wiki/Local_maximum" TargetMode="External"/><Relationship Id="rId10" Type="http://schemas.openxmlformats.org/officeDocument/2006/relationships/hyperlink" Target="https://en.wikipedia.org/wiki/Gradient" TargetMode="External"/><Relationship Id="rId13" Type="http://schemas.openxmlformats.org/officeDocument/2006/relationships/hyperlink" Target="https://en.wikipedia.org/wiki/Local_maximum" TargetMode="External"/><Relationship Id="rId12" Type="http://schemas.openxmlformats.org/officeDocument/2006/relationships/hyperlink" Target="https://en.wikipedia.org/wiki/Local_maximum" TargetMode="External"/><Relationship Id="rId1" Type="http://schemas.openxmlformats.org/officeDocument/2006/relationships/notesMaster" Target="../notesMasters/notesMaster1.xml"/><Relationship Id="rId2" Type="http://schemas.openxmlformats.org/officeDocument/2006/relationships/hyperlink" Target="https://en.wikipedia.org/w/index.php?title=First-order_method&amp;action=edit&amp;redlink=1" TargetMode="External"/><Relationship Id="rId3" Type="http://schemas.openxmlformats.org/officeDocument/2006/relationships/hyperlink" Target="https://en.wikipedia.org/wiki/Mathematical_optimization" TargetMode="External"/><Relationship Id="rId4" Type="http://schemas.openxmlformats.org/officeDocument/2006/relationships/hyperlink" Target="https://en.wikipedia.org/wiki/Algorithm" TargetMode="External"/><Relationship Id="rId9" Type="http://schemas.openxmlformats.org/officeDocument/2006/relationships/hyperlink" Target="https://en.wikipedia.org/wiki/Gradient" TargetMode="External"/><Relationship Id="rId5" Type="http://schemas.openxmlformats.org/officeDocument/2006/relationships/hyperlink" Target="https://en.wikipedia.org/wiki/Local_minimum" TargetMode="External"/><Relationship Id="rId6" Type="http://schemas.openxmlformats.org/officeDocument/2006/relationships/hyperlink" Target="https://en.wikipedia.org/wiki/Local_minimum" TargetMode="External"/><Relationship Id="rId7" Type="http://schemas.openxmlformats.org/officeDocument/2006/relationships/hyperlink" Target="https://en.wikipedia.org/wiki/Local_minimum" TargetMode="External"/><Relationship Id="rId8" Type="http://schemas.openxmlformats.org/officeDocument/2006/relationships/hyperlink" Target="https://en.wikipedia.org/wiki/Gradient"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4" name="Google Shape;94;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6" name="Google Shape;286;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Occupation</a:t>
            </a:r>
            <a:endParaRPr/>
          </a:p>
          <a:p>
            <a:pPr indent="0" lvl="0" marL="0" rtl="0" algn="l">
              <a:spcBef>
                <a:spcPts val="0"/>
              </a:spcBef>
              <a:spcAft>
                <a:spcPts val="0"/>
              </a:spcAft>
              <a:buNone/>
            </a:pPr>
            <a:r>
              <a:rPr lang="en-US"/>
              <a:t>Sex</a:t>
            </a:r>
            <a:endParaRPr/>
          </a:p>
          <a:p>
            <a:pPr indent="0" lvl="0" marL="0" rtl="0" algn="l">
              <a:spcBef>
                <a:spcPts val="0"/>
              </a:spcBef>
              <a:spcAft>
                <a:spcPts val="0"/>
              </a:spcAft>
              <a:buNone/>
            </a:pPr>
            <a:r>
              <a:rPr lang="en-US"/>
              <a:t>Items</a:t>
            </a:r>
            <a:endParaRPr/>
          </a:p>
          <a:p>
            <a:pPr indent="0" lvl="0" marL="0" rtl="0" algn="l">
              <a:spcBef>
                <a:spcPts val="0"/>
              </a:spcBef>
              <a:spcAft>
                <a:spcPts val="0"/>
              </a:spcAft>
              <a:buNone/>
            </a:pPr>
            <a:r>
              <a:rPr lang="en-US"/>
              <a:t>Race</a:t>
            </a:r>
            <a:endParaRPr/>
          </a:p>
        </p:txBody>
      </p:sp>
      <p:sp>
        <p:nvSpPr>
          <p:cNvPr id="287" name="Google Shape;287;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1" name="Google Shape;331;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C15 C2 =</a:t>
            </a:r>
            <a:endParaRPr/>
          </a:p>
        </p:txBody>
      </p:sp>
      <p:sp>
        <p:nvSpPr>
          <p:cNvPr id="332" name="Google Shape;332;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2" name="Google Shape;342;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morning</a:t>
            </a:r>
            <a:endParaRPr/>
          </a:p>
        </p:txBody>
      </p:sp>
      <p:sp>
        <p:nvSpPr>
          <p:cNvPr id="343" name="Google Shape;343;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 name="Google Shape;36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a8004c94d6ed506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g2a8004c94d6ed506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94" name="Google Shape;594;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evening</a:t>
            </a:r>
            <a:endParaRPr/>
          </a:p>
        </p:txBody>
      </p:sp>
      <p:sp>
        <p:nvSpPr>
          <p:cNvPr id="595" name="Google Shape;595;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03" name="Google Shape;603;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Epsilon</a:t>
            </a:r>
            <a:endParaRPr/>
          </a:p>
        </p:txBody>
      </p:sp>
      <p:sp>
        <p:nvSpPr>
          <p:cNvPr id="604" name="Google Shape;604;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34" name="Google Shape;734;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Epsilon</a:t>
            </a:r>
            <a:endParaRPr/>
          </a:p>
        </p:txBody>
      </p:sp>
      <p:sp>
        <p:nvSpPr>
          <p:cNvPr id="735" name="Google Shape;735;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8" name="Google Shape;928;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arguments of the maxima</a:t>
            </a:r>
            <a:endParaRPr/>
          </a:p>
        </p:txBody>
      </p:sp>
      <p:sp>
        <p:nvSpPr>
          <p:cNvPr id="929" name="Google Shape;929;p3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6" name="Google Shape;936;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2018 Spring Week 2 1.1</a:t>
            </a:r>
            <a:endParaRPr/>
          </a:p>
        </p:txBody>
      </p:sp>
      <p:sp>
        <p:nvSpPr>
          <p:cNvPr id="937" name="Google Shape;937;p3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8" name="Google Shape;948;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9" name="Google Shape;96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4" name="Google Shape;1034;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5" name="Google Shape;105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3" name="Google Shape;106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78" name="Google Shape;1078;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9" name="Google Shape;1079;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3" name="Google Shape;1093;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9" name="Google Shape;1129;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Maximizing a function also maximizes the logarithm of that function</a:t>
            </a:r>
            <a:endParaRPr/>
          </a:p>
          <a:p>
            <a:pPr indent="0" lvl="0" marL="0" rtl="0" algn="l">
              <a:spcBef>
                <a:spcPts val="0"/>
              </a:spcBef>
              <a:spcAft>
                <a:spcPts val="0"/>
              </a:spcAft>
              <a:buNone/>
            </a:pPr>
            <a:r>
              <a:rPr lang="en-US"/>
              <a:t>Summing small numbers has less errors than mutiplying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were questions today on how to estimate the F matrix in BigCLAM and how to estimate the number of communities in general.</a:t>
            </a:r>
            <a:br>
              <a:rPr lang="en-US"/>
            </a:br>
            <a:r>
              <a:rPr lang="en-US"/>
              <a:t>First, to estimate the number of communities, one method is to take samples of the graph and iteratively fit your model with a different community number to check which of them has the largest maximum likelihood. Alternatively, in practice, many times you will know the number of communities beforehand and the goal is to identify the community memberships.</a:t>
            </a:r>
            <a:br>
              <a:rPr lang="en-US"/>
            </a:br>
            <a:r>
              <a:rPr lang="en-US"/>
              <a:t>To estimate the F matrix in BigCLAM, again, you need to first have a heuristic on the number of communities  (i.e., the number of columns in your F matrix). Then you can initialize the F matrix for every node by looking at the neighborhood connectivity of the node. Next, you iteratively (gradient accent) update the F matrix to find the F matrix that will generate the maximum likelihood. The process for that is on slides 40 and 41.</a:t>
            </a:r>
            <a:br>
              <a:rPr lang="en-US"/>
            </a:br>
            <a:r>
              <a:rPr lang="en-US"/>
              <a:t>Read this paper for more details: https://cs.stanford.edu/people/jure/pubs/bigclam-wsdm13.pdf</a:t>
            </a:r>
            <a:endParaRPr/>
          </a:p>
        </p:txBody>
      </p:sp>
      <p:sp>
        <p:nvSpPr>
          <p:cNvPr id="1130" name="Google Shape;1130;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39" name="Google Shape;1139;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Gradient descent</a:t>
            </a:r>
            <a:r>
              <a:rPr lang="en-US"/>
              <a:t> is a </a:t>
            </a:r>
            <a:r>
              <a:rPr lang="en-US" u="sng">
                <a:solidFill>
                  <a:schemeClr val="hlink"/>
                </a:solidFill>
                <a:hlinkClick r:id="rId2"/>
              </a:rPr>
              <a:t>first-order </a:t>
            </a:r>
            <a:r>
              <a:rPr lang="en-US" u="sng">
                <a:solidFill>
                  <a:schemeClr val="hlink"/>
                </a:solidFill>
                <a:hlinkClick r:id="rId3"/>
              </a:rPr>
              <a:t>optimization </a:t>
            </a:r>
            <a:r>
              <a:rPr lang="en-US" u="sng">
                <a:solidFill>
                  <a:schemeClr val="hlink"/>
                </a:solidFill>
                <a:hlinkClick r:id="rId4"/>
              </a:rPr>
              <a:t>algorithm. To find a </a:t>
            </a:r>
            <a:r>
              <a:rPr lang="en-US" u="sng">
                <a:solidFill>
                  <a:schemeClr val="hlink"/>
                </a:solidFill>
                <a:hlinkClick r:id="rId5"/>
              </a:rPr>
              <a:t>local minimum of a function using gradient descent, one takes steps proportional to the </a:t>
            </a:r>
            <a:r>
              <a:rPr i="1" lang="en-US" u="sng">
                <a:solidFill>
                  <a:schemeClr val="hlink"/>
                </a:solidFill>
                <a:hlinkClick r:id="rId6"/>
              </a:rPr>
              <a:t>negative</a:t>
            </a:r>
            <a:r>
              <a:rPr lang="en-US" u="sng">
                <a:solidFill>
                  <a:schemeClr val="hlink"/>
                </a:solidFill>
                <a:hlinkClick r:id="rId7"/>
              </a:rPr>
              <a:t> of the </a:t>
            </a:r>
            <a:r>
              <a:rPr lang="en-US" u="sng">
                <a:solidFill>
                  <a:schemeClr val="hlink"/>
                </a:solidFill>
                <a:hlinkClick r:id="rId8"/>
              </a:rPr>
              <a:t>gradient (or of the approximate gradient) of the function at the current point. If instead one takes steps proportional to the </a:t>
            </a:r>
            <a:r>
              <a:rPr i="1" lang="en-US" u="sng">
                <a:solidFill>
                  <a:schemeClr val="hlink"/>
                </a:solidFill>
                <a:hlinkClick r:id="rId9"/>
              </a:rPr>
              <a:t>positive</a:t>
            </a:r>
            <a:r>
              <a:rPr lang="en-US" u="sng">
                <a:solidFill>
                  <a:schemeClr val="hlink"/>
                </a:solidFill>
                <a:hlinkClick r:id="rId10"/>
              </a:rPr>
              <a:t> of the gradient, one approaches a </a:t>
            </a:r>
            <a:r>
              <a:rPr lang="en-US" u="sng">
                <a:solidFill>
                  <a:schemeClr val="hlink"/>
                </a:solidFill>
                <a:hlinkClick r:id="rId11"/>
              </a:rPr>
              <a:t>local maximum of that function; the procedure is then known as </a:t>
            </a:r>
            <a:r>
              <a:rPr b="1" lang="en-US" u="sng">
                <a:solidFill>
                  <a:schemeClr val="hlink"/>
                </a:solidFill>
                <a:hlinkClick r:id="rId12"/>
              </a:rPr>
              <a:t>gradient ascent</a:t>
            </a:r>
            <a:r>
              <a:rPr lang="en-US" u="sng">
                <a:solidFill>
                  <a:schemeClr val="hlink"/>
                </a:solidFill>
                <a:hlinkClick r:id="rId13"/>
              </a:rPr>
              <a:t>.</a:t>
            </a:r>
            <a:endParaRPr/>
          </a:p>
        </p:txBody>
      </p:sp>
      <p:sp>
        <p:nvSpPr>
          <p:cNvPr id="1140" name="Google Shape;1140;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0" name="Google Shape;1150;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1151" name="Google Shape;1151;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0" name="Google Shape;117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3" name="Google Shape;1193;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3" name="Google Shape;1203;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8" name="Google Shape;124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5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5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3" name="Shape 73"/>
        <p:cNvGrpSpPr/>
        <p:nvPr/>
      </p:nvGrpSpPr>
      <p:grpSpPr>
        <a:xfrm>
          <a:off x="0" y="0"/>
          <a:ext cx="0" cy="0"/>
          <a:chOff x="0" y="0"/>
          <a:chExt cx="0" cy="0"/>
        </a:xfrm>
      </p:grpSpPr>
      <p:sp>
        <p:nvSpPr>
          <p:cNvPr id="74" name="Google Shape;74;p68"/>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68"/>
          <p:cNvSpPr/>
          <p:nvPr>
            <p:ph idx="2" type="pic"/>
          </p:nvPr>
        </p:nvSpPr>
        <p:spPr>
          <a:xfrm>
            <a:off x="1792288" y="612775"/>
            <a:ext cx="5486400" cy="4114800"/>
          </a:xfrm>
          <a:prstGeom prst="rect">
            <a:avLst/>
          </a:prstGeom>
          <a:noFill/>
          <a:ln>
            <a:noFill/>
          </a:ln>
        </p:spPr>
      </p:sp>
      <p:sp>
        <p:nvSpPr>
          <p:cNvPr id="76" name="Google Shape;76;p68"/>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7" name="Google Shape;77;p6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6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6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69"/>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6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6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6" name="Shape 86"/>
        <p:cNvGrpSpPr/>
        <p:nvPr/>
      </p:nvGrpSpPr>
      <p:grpSpPr>
        <a:xfrm>
          <a:off x="0" y="0"/>
          <a:ext cx="0" cy="0"/>
          <a:chOff x="0" y="0"/>
          <a:chExt cx="0" cy="0"/>
        </a:xfrm>
      </p:grpSpPr>
      <p:sp>
        <p:nvSpPr>
          <p:cNvPr id="87" name="Google Shape;87;p70"/>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70"/>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9" name="Google Shape;89;p7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7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7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6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6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6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6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5" name="Google Shape;35;p6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8" name="Shape 38"/>
        <p:cNvGrpSpPr/>
        <p:nvPr/>
      </p:nvGrpSpPr>
      <p:grpSpPr>
        <a:xfrm>
          <a:off x="0" y="0"/>
          <a:ext cx="0" cy="0"/>
          <a:chOff x="0" y="0"/>
          <a:chExt cx="0" cy="0"/>
        </a:xfrm>
      </p:grpSpPr>
      <p:sp>
        <p:nvSpPr>
          <p:cNvPr id="39" name="Google Shape;39;p6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63"/>
          <p:cNvSpPr txBox="1"/>
          <p:nvPr>
            <p:ph idx="2" type="body"/>
          </p:nvPr>
        </p:nvSpPr>
        <p:spPr>
          <a:xfrm>
            <a:off x="4648200" y="1600200"/>
            <a:ext cx="4038600" cy="218598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63"/>
          <p:cNvSpPr txBox="1"/>
          <p:nvPr>
            <p:ph idx="3" type="body"/>
          </p:nvPr>
        </p:nvSpPr>
        <p:spPr>
          <a:xfrm>
            <a:off x="4648200" y="3938588"/>
            <a:ext cx="4038600" cy="2187575"/>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3" name="Google Shape;43;p63"/>
          <p:cNvSpPr txBox="1"/>
          <p:nvPr>
            <p:ph idx="10" type="dt"/>
          </p:nvPr>
        </p:nvSpPr>
        <p:spPr>
          <a:xfrm>
            <a:off x="457200" y="6245225"/>
            <a:ext cx="2133600" cy="476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3"/>
          <p:cNvSpPr txBox="1"/>
          <p:nvPr>
            <p:ph idx="11" type="ftr"/>
          </p:nvPr>
        </p:nvSpPr>
        <p:spPr>
          <a:xfrm>
            <a:off x="3124200" y="6245225"/>
            <a:ext cx="2895600" cy="476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3"/>
          <p:cNvSpPr txBox="1"/>
          <p:nvPr>
            <p:ph idx="12" type="sldNum"/>
          </p:nvPr>
        </p:nvSpPr>
        <p:spPr>
          <a:xfrm>
            <a:off x="6553200" y="6245225"/>
            <a:ext cx="2133600" cy="4762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200">
                <a:solidFill>
                  <a:srgbClr val="888888"/>
                </a:solidFill>
                <a:latin typeface="Calibri"/>
                <a:ea typeface="Calibri"/>
                <a:cs typeface="Calibri"/>
                <a:sym typeface="Calibri"/>
              </a:defRPr>
            </a:lvl1pPr>
            <a:lvl2pPr indent="0" lvl="1" marL="0" marR="0" algn="r">
              <a:spcBef>
                <a:spcPts val="0"/>
              </a:spcBef>
              <a:buNone/>
              <a:defRPr sz="1200">
                <a:solidFill>
                  <a:srgbClr val="888888"/>
                </a:solidFill>
                <a:latin typeface="Calibri"/>
                <a:ea typeface="Calibri"/>
                <a:cs typeface="Calibri"/>
                <a:sym typeface="Calibri"/>
              </a:defRPr>
            </a:lvl2pPr>
            <a:lvl3pPr indent="0" lvl="2" marL="0" marR="0" algn="r">
              <a:spcBef>
                <a:spcPts val="0"/>
              </a:spcBef>
              <a:buNone/>
              <a:defRPr sz="1200">
                <a:solidFill>
                  <a:srgbClr val="888888"/>
                </a:solidFill>
                <a:latin typeface="Calibri"/>
                <a:ea typeface="Calibri"/>
                <a:cs typeface="Calibri"/>
                <a:sym typeface="Calibri"/>
              </a:defRPr>
            </a:lvl3pPr>
            <a:lvl4pPr indent="0" lvl="3" marL="0" marR="0" algn="r">
              <a:spcBef>
                <a:spcPts val="0"/>
              </a:spcBef>
              <a:buNone/>
              <a:defRPr sz="1200">
                <a:solidFill>
                  <a:srgbClr val="888888"/>
                </a:solidFill>
                <a:latin typeface="Calibri"/>
                <a:ea typeface="Calibri"/>
                <a:cs typeface="Calibri"/>
                <a:sym typeface="Calibri"/>
              </a:defRPr>
            </a:lvl4pPr>
            <a:lvl5pPr indent="0" lvl="4" marL="0" marR="0" algn="r">
              <a:spcBef>
                <a:spcPts val="0"/>
              </a:spcBef>
              <a:buNone/>
              <a:defRPr sz="1200">
                <a:solidFill>
                  <a:srgbClr val="888888"/>
                </a:solidFill>
                <a:latin typeface="Calibri"/>
                <a:ea typeface="Calibri"/>
                <a:cs typeface="Calibri"/>
                <a:sym typeface="Calibri"/>
              </a:defRPr>
            </a:lvl5pPr>
            <a:lvl6pPr indent="0" lvl="5" marL="0" marR="0" algn="r">
              <a:spcBef>
                <a:spcPts val="0"/>
              </a:spcBef>
              <a:buNone/>
              <a:defRPr sz="1200">
                <a:solidFill>
                  <a:srgbClr val="888888"/>
                </a:solidFill>
                <a:latin typeface="Calibri"/>
                <a:ea typeface="Calibri"/>
                <a:cs typeface="Calibri"/>
                <a:sym typeface="Calibri"/>
              </a:defRPr>
            </a:lvl6pPr>
            <a:lvl7pPr indent="0" lvl="6" marL="0" marR="0" algn="r">
              <a:spcBef>
                <a:spcPts val="0"/>
              </a:spcBef>
              <a:buNone/>
              <a:defRPr sz="1200">
                <a:solidFill>
                  <a:srgbClr val="888888"/>
                </a:solidFill>
                <a:latin typeface="Calibri"/>
                <a:ea typeface="Calibri"/>
                <a:cs typeface="Calibri"/>
                <a:sym typeface="Calibri"/>
              </a:defRPr>
            </a:lvl7pPr>
            <a:lvl8pPr indent="0" lvl="7" marL="0" marR="0" algn="r">
              <a:spcBef>
                <a:spcPts val="0"/>
              </a:spcBef>
              <a:buNone/>
              <a:defRPr sz="1200">
                <a:solidFill>
                  <a:srgbClr val="888888"/>
                </a:solidFill>
                <a:latin typeface="Calibri"/>
                <a:ea typeface="Calibri"/>
                <a:cs typeface="Calibri"/>
                <a:sym typeface="Calibri"/>
              </a:defRPr>
            </a:lvl8pPr>
            <a:lvl9pPr indent="0" lvl="8" marL="0" marR="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6" name="Shape 46"/>
        <p:cNvGrpSpPr/>
        <p:nvPr/>
      </p:nvGrpSpPr>
      <p:grpSpPr>
        <a:xfrm>
          <a:off x="0" y="0"/>
          <a:ext cx="0" cy="0"/>
          <a:chOff x="0" y="0"/>
          <a:chExt cx="0" cy="0"/>
        </a:xfrm>
      </p:grpSpPr>
      <p:sp>
        <p:nvSpPr>
          <p:cNvPr id="47" name="Google Shape;47;p6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4"/>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9" name="Google Shape;49;p64"/>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50" name="Google Shape;50;p6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3" name="Shape 53"/>
        <p:cNvGrpSpPr/>
        <p:nvPr/>
      </p:nvGrpSpPr>
      <p:grpSpPr>
        <a:xfrm>
          <a:off x="0" y="0"/>
          <a:ext cx="0" cy="0"/>
          <a:chOff x="0" y="0"/>
          <a:chExt cx="0" cy="0"/>
        </a:xfrm>
      </p:grpSpPr>
      <p:sp>
        <p:nvSpPr>
          <p:cNvPr id="54" name="Google Shape;54;p6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6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6" name="Google Shape;56;p6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7" name="Google Shape;57;p6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58" name="Google Shape;58;p6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9" name="Google Shape;59;p6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6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6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6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6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67"/>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67"/>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9" name="Google Shape;69;p67"/>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0" name="Google Shape;70;p6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6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5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5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5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5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mmds.org/" TargetMode="Externa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4.png"/><Relationship Id="rId8"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8.png"/><Relationship Id="rId6"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2.png"/><Relationship Id="rId4" Type="http://schemas.openxmlformats.org/officeDocument/2006/relationships/image" Target="../media/image49.png"/><Relationship Id="rId9" Type="http://schemas.openxmlformats.org/officeDocument/2006/relationships/image" Target="../media/image55.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0.png"/><Relationship Id="rId4" Type="http://schemas.openxmlformats.org/officeDocument/2006/relationships/image" Target="../media/image37.png"/><Relationship Id="rId5"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37.png"/><Relationship Id="rId5"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2.png"/><Relationship Id="rId4"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74.png"/><Relationship Id="rId6" Type="http://schemas.openxmlformats.org/officeDocument/2006/relationships/image" Target="../media/image70.png"/><Relationship Id="rId7"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71.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73.png"/><Relationship Id="rId4" Type="http://schemas.openxmlformats.org/officeDocument/2006/relationships/image" Target="../media/image80.png"/><Relationship Id="rId5" Type="http://schemas.openxmlformats.org/officeDocument/2006/relationships/image" Target="../media/image79.png"/><Relationship Id="rId6"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81.pn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2.png"/><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99.png"/><Relationship Id="rId4" Type="http://schemas.openxmlformats.org/officeDocument/2006/relationships/image" Target="../media/image96.png"/><Relationship Id="rId5" Type="http://schemas.openxmlformats.org/officeDocument/2006/relationships/image" Target="../media/image91.png"/><Relationship Id="rId6" Type="http://schemas.openxmlformats.org/officeDocument/2006/relationships/image" Target="../media/image87.png"/><Relationship Id="rId7" Type="http://schemas.openxmlformats.org/officeDocument/2006/relationships/image" Target="../media/image9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94.png"/><Relationship Id="rId4" Type="http://schemas.openxmlformats.org/officeDocument/2006/relationships/image" Target="../media/image89.jpg"/><Relationship Id="rId9" Type="http://schemas.openxmlformats.org/officeDocument/2006/relationships/image" Target="../media/image100.jpg"/><Relationship Id="rId5" Type="http://schemas.openxmlformats.org/officeDocument/2006/relationships/image" Target="../media/image93.jpg"/><Relationship Id="rId6" Type="http://schemas.openxmlformats.org/officeDocument/2006/relationships/image" Target="../media/image92.jpg"/><Relationship Id="rId7" Type="http://schemas.openxmlformats.org/officeDocument/2006/relationships/image" Target="../media/image95.jpg"/><Relationship Id="rId8" Type="http://schemas.openxmlformats.org/officeDocument/2006/relationships/image" Target="../media/image9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cs.stanford.edu/people/jure/pubs/bigclam-wsdm13.pdf" TargetMode="External"/><Relationship Id="rId4" Type="http://schemas.openxmlformats.org/officeDocument/2006/relationships/hyperlink" Target="http://cs.stanford.edu/people/jure/pubs/cesna-icdm13.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
          <p:cNvSpPr txBox="1"/>
          <p:nvPr>
            <p:ph type="ctrTitle"/>
          </p:nvPr>
        </p:nvSpPr>
        <p:spPr>
          <a:xfrm>
            <a:off x="401320" y="1193164"/>
            <a:ext cx="8610600" cy="1692275"/>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rgbClr val="337ED8"/>
              </a:buClr>
              <a:buSzPct val="100000"/>
              <a:buFont typeface="Calibri"/>
              <a:buNone/>
            </a:pPr>
            <a:r>
              <a:rPr lang="en-US" sz="5400">
                <a:solidFill>
                  <a:srgbClr val="337ED8"/>
                </a:solidFill>
              </a:rPr>
              <a:t>Analysis of Large Graphs:</a:t>
            </a:r>
            <a:br>
              <a:rPr lang="en-US" sz="5400">
                <a:solidFill>
                  <a:srgbClr val="337ED8"/>
                </a:solidFill>
              </a:rPr>
            </a:br>
            <a:r>
              <a:rPr lang="en-US" sz="5400">
                <a:solidFill>
                  <a:srgbClr val="337ED8"/>
                </a:solidFill>
              </a:rPr>
              <a:t>Overlapping Communities</a:t>
            </a:r>
            <a:endParaRPr/>
          </a:p>
        </p:txBody>
      </p:sp>
      <p:sp>
        <p:nvSpPr>
          <p:cNvPr id="98" name="Google Shape;98;p1"/>
          <p:cNvSpPr txBox="1"/>
          <p:nvPr/>
        </p:nvSpPr>
        <p:spPr>
          <a:xfrm>
            <a:off x="1143000" y="5486400"/>
            <a:ext cx="67056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chemeClr val="dk1"/>
                </a:solidFill>
                <a:latin typeface="Arial"/>
                <a:ea typeface="Arial"/>
                <a:cs typeface="Arial"/>
                <a:sym typeface="Arial"/>
              </a:rPr>
              <a:t>Note to other teachers and users of these slides:</a:t>
            </a:r>
            <a:r>
              <a:rPr b="0" i="0" lang="en-US" sz="1200" u="none" cap="none" strike="noStrike">
                <a:solidFill>
                  <a:schemeClr val="dk1"/>
                </a:solidFill>
                <a:latin typeface="Arial"/>
                <a:ea typeface="Arial"/>
                <a:cs typeface="Arial"/>
                <a:sym typeface="Arial"/>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b="0" i="0" lang="en-US" sz="1200" u="sng" cap="none" strike="noStrike">
                <a:solidFill>
                  <a:schemeClr val="dk1"/>
                </a:solidFill>
                <a:latin typeface="Arial"/>
                <a:ea typeface="Arial"/>
                <a:cs typeface="Arial"/>
                <a:sym typeface="Arial"/>
                <a:hlinkClick r:id="rId3">
                  <a:extLst>
                    <a:ext uri="{A12FA001-AC4F-418D-AE19-62706E023703}">
                      <ahyp:hlinkClr val="tx"/>
                    </a:ext>
                  </a:extLst>
                </a:hlinkClick>
              </a:rPr>
              <a:t>http://www.mmds.org</a:t>
            </a:r>
            <a:r>
              <a:rPr b="0" i="0" lang="en-US" sz="1200" u="none" cap="none" strike="noStrike">
                <a:solidFill>
                  <a:schemeClr val="dk1"/>
                </a:solidFill>
                <a:latin typeface="Arial"/>
                <a:ea typeface="Arial"/>
                <a:cs typeface="Arial"/>
                <a:sym typeface="Arial"/>
              </a:rPr>
              <a:t> </a:t>
            </a:r>
            <a:endParaRPr/>
          </a:p>
        </p:txBody>
      </p:sp>
      <p:sp>
        <p:nvSpPr>
          <p:cNvPr id="99" name="Google Shape;99;p1"/>
          <p:cNvSpPr txBox="1"/>
          <p:nvPr/>
        </p:nvSpPr>
        <p:spPr>
          <a:xfrm>
            <a:off x="2234923" y="3429000"/>
            <a:ext cx="4674154" cy="14465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000"/>
              <a:buFont typeface="Arial"/>
              <a:buNone/>
            </a:pPr>
            <a:r>
              <a:rPr b="0" lang="en-US" sz="2000" u="none">
                <a:solidFill>
                  <a:schemeClr val="dk1"/>
                </a:solidFill>
                <a:latin typeface="Times New Roman"/>
                <a:ea typeface="Times New Roman"/>
                <a:cs typeface="Times New Roman"/>
                <a:sym typeface="Times New Roman"/>
              </a:rPr>
              <a:t>Professor Wei-Min Shen</a:t>
            </a:r>
            <a:endParaRPr/>
          </a:p>
          <a:p>
            <a:pPr indent="0" lvl="0" marL="0" marR="0" rtl="0" algn="ctr">
              <a:spcBef>
                <a:spcPts val="0"/>
              </a:spcBef>
              <a:spcAft>
                <a:spcPts val="0"/>
              </a:spcAft>
              <a:buClr>
                <a:schemeClr val="dk1"/>
              </a:buClr>
              <a:buSzPts val="2000"/>
              <a:buFont typeface="Arial"/>
              <a:buNone/>
            </a:pPr>
            <a:r>
              <a:rPr b="0" lang="en-US" sz="2000" u="none">
                <a:solidFill>
                  <a:schemeClr val="dk1"/>
                </a:solidFill>
                <a:latin typeface="Times New Roman"/>
                <a:ea typeface="Times New Roman"/>
                <a:cs typeface="Times New Roman"/>
                <a:sym typeface="Times New Roman"/>
              </a:rPr>
              <a:t>University of Southern California</a:t>
            </a:r>
            <a:endParaRPr/>
          </a:p>
          <a:p>
            <a:pPr indent="0" lvl="0" marL="0" marR="0" rtl="0" algn="ctr">
              <a:spcBef>
                <a:spcPts val="0"/>
              </a:spcBef>
              <a:spcAft>
                <a:spcPts val="0"/>
              </a:spcAft>
              <a:buClr>
                <a:schemeClr val="dk1"/>
              </a:buClr>
              <a:buSzPts val="1200"/>
              <a:buFont typeface="Arial"/>
              <a:buNone/>
            </a:pPr>
            <a:r>
              <a:t/>
            </a:r>
            <a:endParaRPr b="0" sz="1200" u="none">
              <a:solidFill>
                <a:schemeClr val="dk1"/>
              </a:solidFill>
              <a:latin typeface="Tahoma"/>
              <a:ea typeface="Tahoma"/>
              <a:cs typeface="Tahoma"/>
              <a:sym typeface="Tahoma"/>
            </a:endParaRPr>
          </a:p>
          <a:p>
            <a:pPr indent="0" lvl="0" marL="0" marR="0" rtl="0" algn="ctr">
              <a:spcBef>
                <a:spcPts val="0"/>
              </a:spcBef>
              <a:spcAft>
                <a:spcPts val="0"/>
              </a:spcAft>
              <a:buClr>
                <a:schemeClr val="dk1"/>
              </a:buClr>
              <a:buSzPts val="1200"/>
              <a:buFont typeface="Arial"/>
              <a:buNone/>
            </a:pPr>
            <a:r>
              <a:rPr b="0" lang="en-US" sz="1200" u="none">
                <a:solidFill>
                  <a:schemeClr val="dk1"/>
                </a:solidFill>
                <a:latin typeface="Tahoma"/>
                <a:ea typeface="Tahoma"/>
                <a:cs typeface="Tahoma"/>
                <a:sym typeface="Tahoma"/>
              </a:rPr>
              <a:t>Thanks for source slides and material to: </a:t>
            </a:r>
            <a:endParaRPr/>
          </a:p>
          <a:p>
            <a:pPr indent="0" lvl="0" marL="0" marR="0" rtl="0" algn="ctr">
              <a:spcBef>
                <a:spcPts val="0"/>
              </a:spcBef>
              <a:spcAft>
                <a:spcPts val="0"/>
              </a:spcAft>
              <a:buClr>
                <a:schemeClr val="dk1"/>
              </a:buClr>
              <a:buSzPts val="1200"/>
              <a:buFont typeface="Arial"/>
              <a:buNone/>
            </a:pPr>
            <a:r>
              <a:rPr b="0" lang="en-US" sz="1200" u="none">
                <a:solidFill>
                  <a:schemeClr val="dk1"/>
                </a:solidFill>
                <a:latin typeface="Tahoma"/>
                <a:ea typeface="Tahoma"/>
                <a:cs typeface="Tahoma"/>
                <a:sym typeface="Tahoma"/>
              </a:rPr>
              <a:t>J. Leskovec, A. Rajaraman, J. Ullman: Mining of Massive Datasets</a:t>
            </a:r>
            <a:endParaRPr/>
          </a:p>
          <a:p>
            <a:pPr indent="0" lvl="0" marL="0" marR="0" rtl="0" algn="ctr">
              <a:spcBef>
                <a:spcPts val="0"/>
              </a:spcBef>
              <a:spcAft>
                <a:spcPts val="0"/>
              </a:spcAft>
              <a:buClr>
                <a:schemeClr val="dk1"/>
              </a:buClr>
              <a:buSzPts val="1200"/>
              <a:buFont typeface="Arial"/>
              <a:buNone/>
            </a:pPr>
            <a:r>
              <a:rPr b="0" lang="en-US" sz="1200" u="sng">
                <a:solidFill>
                  <a:schemeClr val="dk1"/>
                </a:solidFill>
                <a:latin typeface="Arial"/>
                <a:ea typeface="Arial"/>
                <a:cs typeface="Arial"/>
                <a:sym typeface="Arial"/>
                <a:hlinkClick r:id="rId4">
                  <a:extLst>
                    <a:ext uri="{A12FA001-AC4F-418D-AE19-62706E023703}">
                      <ahyp:hlinkClr val="tx"/>
                    </a:ext>
                  </a:extLst>
                </a:hlinkClick>
              </a:rPr>
              <a:t>http://www.mmds.org</a:t>
            </a:r>
            <a:r>
              <a:rPr b="0" lang="en-US" sz="1200" u="none">
                <a:solidFill>
                  <a:schemeClr val="dk1"/>
                </a:solidFill>
                <a:latin typeface="Arial"/>
                <a:ea typeface="Arial"/>
                <a:cs typeface="Arial"/>
                <a:sym typeface="Arial"/>
              </a:rPr>
              <a:t> </a:t>
            </a:r>
            <a:endParaRPr/>
          </a:p>
        </p:txBody>
      </p:sp>
      <p:sp>
        <p:nvSpPr>
          <p:cNvPr id="100" name="Google Shape;10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Communities as Tiles!</a:t>
            </a:r>
            <a:endParaRPr/>
          </a:p>
        </p:txBody>
      </p:sp>
      <p:sp>
        <p:nvSpPr>
          <p:cNvPr id="219" name="Google Shape;219;p10"/>
          <p:cNvSpPr txBox="1"/>
          <p:nvPr>
            <p:ph idx="1" type="body"/>
          </p:nvPr>
        </p:nvSpPr>
        <p:spPr>
          <a:xfrm>
            <a:off x="457200" y="1295400"/>
            <a:ext cx="86106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What is the structure of community overlaps:</a:t>
            </a:r>
            <a:br>
              <a:rPr b="1" lang="en-US">
                <a:solidFill>
                  <a:srgbClr val="0000FF"/>
                </a:solidFill>
                <a:latin typeface="Calibri"/>
                <a:ea typeface="Calibri"/>
                <a:cs typeface="Calibri"/>
                <a:sym typeface="Calibri"/>
              </a:rPr>
            </a:br>
            <a:r>
              <a:rPr b="1" lang="en-US">
                <a:solidFill>
                  <a:srgbClr val="D60093"/>
                </a:solidFill>
                <a:latin typeface="Calibri"/>
                <a:ea typeface="Calibri"/>
                <a:cs typeface="Calibri"/>
                <a:sym typeface="Calibri"/>
              </a:rPr>
              <a:t>Edge density in the overlaps is higher!</a:t>
            </a:r>
            <a:endParaRPr/>
          </a:p>
        </p:txBody>
      </p:sp>
      <p:sp>
        <p:nvSpPr>
          <p:cNvPr id="220" name="Google Shape;220;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221" name="Google Shape;221;p10"/>
          <p:cNvPicPr preferRelativeResize="0"/>
          <p:nvPr/>
        </p:nvPicPr>
        <p:blipFill rotWithShape="1">
          <a:blip r:embed="rId3">
            <a:alphaModFix/>
          </a:blip>
          <a:srcRect b="0" l="0" r="0" t="0"/>
          <a:stretch/>
        </p:blipFill>
        <p:spPr>
          <a:xfrm>
            <a:off x="304800" y="2813050"/>
            <a:ext cx="4502150" cy="2552700"/>
          </a:xfrm>
          <a:prstGeom prst="rect">
            <a:avLst/>
          </a:prstGeom>
          <a:noFill/>
          <a:ln>
            <a:noFill/>
          </a:ln>
        </p:spPr>
      </p:pic>
      <p:pic>
        <p:nvPicPr>
          <p:cNvPr id="222" name="Google Shape;222;p10"/>
          <p:cNvPicPr preferRelativeResize="0"/>
          <p:nvPr/>
        </p:nvPicPr>
        <p:blipFill rotWithShape="1">
          <a:blip r:embed="rId4">
            <a:alphaModFix/>
          </a:blip>
          <a:srcRect b="0" l="0" r="0" t="0"/>
          <a:stretch/>
        </p:blipFill>
        <p:spPr>
          <a:xfrm>
            <a:off x="5105400" y="2622550"/>
            <a:ext cx="3724275" cy="2940050"/>
          </a:xfrm>
          <a:prstGeom prst="rect">
            <a:avLst/>
          </a:prstGeom>
          <a:noFill/>
          <a:ln>
            <a:noFill/>
          </a:ln>
        </p:spPr>
      </p:pic>
      <p:sp>
        <p:nvSpPr>
          <p:cNvPr id="223" name="Google Shape;223;p10"/>
          <p:cNvSpPr/>
          <p:nvPr/>
        </p:nvSpPr>
        <p:spPr>
          <a:xfrm>
            <a:off x="1949450" y="5638800"/>
            <a:ext cx="5245100" cy="7080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rgbClr val="FF0066"/>
                </a:solidFill>
                <a:latin typeface="Corbel"/>
                <a:ea typeface="Corbel"/>
                <a:cs typeface="Corbel"/>
                <a:sym typeface="Corbel"/>
              </a:rPr>
              <a:t>Communities as “tiles”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5000"/>
              <a:buFont typeface="Calibri"/>
              <a:buNone/>
            </a:pPr>
            <a:r>
              <a:rPr lang="en-US" sz="5000">
                <a:solidFill>
                  <a:srgbClr val="337ED8"/>
                </a:solidFill>
              </a:rPr>
              <a:t>Recap so far…</a:t>
            </a:r>
            <a:endParaRPr/>
          </a:p>
        </p:txBody>
      </p:sp>
      <p:sp>
        <p:nvSpPr>
          <p:cNvPr id="229" name="Google Shape;22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230" name="Google Shape;230;p11"/>
          <p:cNvPicPr preferRelativeResize="0"/>
          <p:nvPr/>
        </p:nvPicPr>
        <p:blipFill rotWithShape="1">
          <a:blip r:embed="rId3">
            <a:alphaModFix/>
          </a:blip>
          <a:srcRect b="0" l="0" r="0" t="0"/>
          <a:stretch/>
        </p:blipFill>
        <p:spPr>
          <a:xfrm>
            <a:off x="304800" y="2286000"/>
            <a:ext cx="2857500" cy="2447925"/>
          </a:xfrm>
          <a:prstGeom prst="rect">
            <a:avLst/>
          </a:prstGeom>
          <a:noFill/>
          <a:ln>
            <a:noFill/>
          </a:ln>
        </p:spPr>
      </p:pic>
      <p:pic>
        <p:nvPicPr>
          <p:cNvPr id="231" name="Google Shape;231;p11"/>
          <p:cNvPicPr preferRelativeResize="0"/>
          <p:nvPr/>
        </p:nvPicPr>
        <p:blipFill rotWithShape="1">
          <a:blip r:embed="rId4">
            <a:alphaModFix/>
          </a:blip>
          <a:srcRect b="0" l="0" r="0" t="0"/>
          <a:stretch/>
        </p:blipFill>
        <p:spPr>
          <a:xfrm>
            <a:off x="5486400" y="2244725"/>
            <a:ext cx="3275013" cy="2479675"/>
          </a:xfrm>
          <a:prstGeom prst="rect">
            <a:avLst/>
          </a:prstGeom>
          <a:noFill/>
          <a:ln>
            <a:noFill/>
          </a:ln>
        </p:spPr>
      </p:pic>
      <p:sp>
        <p:nvSpPr>
          <p:cNvPr id="232" name="Google Shape;232;p11"/>
          <p:cNvSpPr/>
          <p:nvPr/>
        </p:nvSpPr>
        <p:spPr>
          <a:xfrm>
            <a:off x="3429000" y="3276600"/>
            <a:ext cx="1371600" cy="6096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3" name="Google Shape;233;p11"/>
          <p:cNvSpPr txBox="1"/>
          <p:nvPr/>
        </p:nvSpPr>
        <p:spPr>
          <a:xfrm>
            <a:off x="5332413" y="4659313"/>
            <a:ext cx="3506787" cy="5238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0066"/>
                </a:solidFill>
                <a:latin typeface="Corbel"/>
                <a:ea typeface="Corbel"/>
                <a:cs typeface="Corbel"/>
                <a:sym typeface="Corbel"/>
              </a:rPr>
              <a:t>This is what we want!</a:t>
            </a:r>
            <a:endParaRPr/>
          </a:p>
        </p:txBody>
      </p:sp>
      <p:sp>
        <p:nvSpPr>
          <p:cNvPr id="234" name="Google Shape;234;p11"/>
          <p:cNvSpPr txBox="1"/>
          <p:nvPr/>
        </p:nvSpPr>
        <p:spPr>
          <a:xfrm>
            <a:off x="490538" y="4724400"/>
            <a:ext cx="2252662" cy="95408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dk1"/>
                </a:solidFill>
                <a:latin typeface="Corbel"/>
                <a:ea typeface="Corbel"/>
                <a:cs typeface="Corbel"/>
                <a:sym typeface="Corbel"/>
              </a:rPr>
              <a:t>Communities</a:t>
            </a:r>
            <a:br>
              <a:rPr b="1" lang="en-US" sz="2800">
                <a:solidFill>
                  <a:schemeClr val="dk1"/>
                </a:solidFill>
                <a:latin typeface="Corbel"/>
                <a:ea typeface="Corbel"/>
                <a:cs typeface="Corbel"/>
                <a:sym typeface="Corbel"/>
              </a:rPr>
            </a:br>
            <a:r>
              <a:rPr b="1" lang="en-US" sz="2800">
                <a:solidFill>
                  <a:schemeClr val="dk1"/>
                </a:solidFill>
                <a:latin typeface="Corbel"/>
                <a:ea typeface="Corbel"/>
                <a:cs typeface="Corbel"/>
                <a:sym typeface="Corbel"/>
              </a:rPr>
              <a:t>in a network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Plan of attack</a:t>
            </a:r>
            <a:endParaRPr/>
          </a:p>
        </p:txBody>
      </p:sp>
      <p:sp>
        <p:nvSpPr>
          <p:cNvPr id="240" name="Google Shape;240;p12"/>
          <p:cNvSpPr txBox="1"/>
          <p:nvPr>
            <p:ph idx="1" type="body"/>
          </p:nvPr>
        </p:nvSpPr>
        <p:spPr>
          <a:xfrm>
            <a:off x="457200" y="123732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1) </a:t>
            </a:r>
            <a:r>
              <a:rPr b="1" lang="en-US">
                <a:latin typeface="Calibri"/>
                <a:ea typeface="Calibri"/>
                <a:cs typeface="Calibri"/>
                <a:sym typeface="Calibri"/>
              </a:rPr>
              <a:t>Given a model, we generate the network:</a:t>
            </a:r>
            <a:endParaRPr/>
          </a:p>
          <a:p>
            <a:pPr indent="-139700" lvl="0" marL="342900" rtl="0" algn="l">
              <a:spcBef>
                <a:spcPts val="640"/>
              </a:spcBef>
              <a:spcAft>
                <a:spcPts val="0"/>
              </a:spcAft>
              <a:buClr>
                <a:schemeClr val="dk1"/>
              </a:buClr>
              <a:buSzPts val="3200"/>
              <a:buNone/>
            </a:pPr>
            <a:r>
              <a:t/>
            </a:r>
            <a:endParaRPr b="1">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b="1">
              <a:latin typeface="Calibri"/>
              <a:ea typeface="Calibri"/>
              <a:cs typeface="Calibri"/>
              <a:sym typeface="Calibri"/>
            </a:endParaRPr>
          </a:p>
          <a:p>
            <a:pPr indent="-139700" lvl="0" marL="342900" rtl="0" algn="l">
              <a:spcBef>
                <a:spcPts val="640"/>
              </a:spcBef>
              <a:spcAft>
                <a:spcPts val="0"/>
              </a:spcAft>
              <a:buClr>
                <a:schemeClr val="dk1"/>
              </a:buClr>
              <a:buSzPts val="3200"/>
              <a:buNone/>
            </a:pPr>
            <a:r>
              <a:t/>
            </a:r>
            <a:endParaRPr b="1">
              <a:latin typeface="Calibri"/>
              <a:ea typeface="Calibri"/>
              <a:cs typeface="Calibri"/>
              <a:sym typeface="Calibri"/>
            </a:endParaRPr>
          </a:p>
          <a:p>
            <a:pPr indent="0" lvl="0" marL="0" rtl="0" algn="l">
              <a:spcBef>
                <a:spcPts val="640"/>
              </a:spcBef>
              <a:spcAft>
                <a:spcPts val="0"/>
              </a:spcAft>
              <a:buClr>
                <a:schemeClr val="dk1"/>
              </a:buClr>
              <a:buSzPts val="3200"/>
              <a:buNone/>
            </a:pPr>
            <a:r>
              <a:t/>
            </a:r>
            <a:endParaRPr b="1">
              <a:latin typeface="Calibri"/>
              <a:ea typeface="Calibri"/>
              <a:cs typeface="Calibri"/>
              <a:sym typeface="Calibri"/>
            </a:endParaRPr>
          </a:p>
          <a:p>
            <a:pPr indent="-342900" lvl="0" marL="342900" rtl="0" algn="l">
              <a:spcBef>
                <a:spcPts val="640"/>
              </a:spcBef>
              <a:spcAft>
                <a:spcPts val="0"/>
              </a:spcAft>
              <a:buClr>
                <a:srgbClr val="0000FF"/>
              </a:buClr>
              <a:buSzPts val="3200"/>
              <a:buChar char="•"/>
            </a:pPr>
            <a:r>
              <a:rPr b="1" lang="en-US">
                <a:solidFill>
                  <a:srgbClr val="0000FF"/>
                </a:solidFill>
                <a:latin typeface="Calibri"/>
                <a:ea typeface="Calibri"/>
                <a:cs typeface="Calibri"/>
                <a:sym typeface="Calibri"/>
              </a:rPr>
              <a:t>2) </a:t>
            </a:r>
            <a:r>
              <a:rPr b="1" lang="en-US">
                <a:latin typeface="Calibri"/>
                <a:ea typeface="Calibri"/>
                <a:cs typeface="Calibri"/>
                <a:sym typeface="Calibri"/>
              </a:rPr>
              <a:t>Given a network, find the “best” model</a:t>
            </a:r>
            <a:endParaRPr/>
          </a:p>
        </p:txBody>
      </p:sp>
      <p:sp>
        <p:nvSpPr>
          <p:cNvPr id="241" name="Google Shape;241;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242" name="Google Shape;242;p12"/>
          <p:cNvSpPr/>
          <p:nvPr/>
        </p:nvSpPr>
        <p:spPr>
          <a:xfrm>
            <a:off x="3810000" y="2278063"/>
            <a:ext cx="1371600" cy="769937"/>
          </a:xfrm>
          <a:prstGeom prst="rightArrow">
            <a:avLst>
              <a:gd fmla="val 50000" name="adj1"/>
              <a:gd fmla="val 49955"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43" name="Google Shape;243;p12"/>
          <p:cNvGrpSpPr/>
          <p:nvPr/>
        </p:nvGrpSpPr>
        <p:grpSpPr>
          <a:xfrm>
            <a:off x="5745163" y="2209800"/>
            <a:ext cx="2789237" cy="1362075"/>
            <a:chOff x="6545499" y="2819400"/>
            <a:chExt cx="1719507" cy="807482"/>
          </a:xfrm>
        </p:grpSpPr>
        <p:cxnSp>
          <p:nvCxnSpPr>
            <p:cNvPr id="244" name="Google Shape;244;p12"/>
            <p:cNvCxnSpPr>
              <a:stCxn id="245" idx="0"/>
              <a:endCxn id="246" idx="4"/>
            </p:cNvCxnSpPr>
            <p:nvPr/>
          </p:nvCxnSpPr>
          <p:spPr>
            <a:xfrm flipH="1" rot="10800000">
              <a:off x="8169097" y="3055475"/>
              <a:ext cx="18600" cy="195900"/>
            </a:xfrm>
            <a:prstGeom prst="straightConnector1">
              <a:avLst/>
            </a:prstGeom>
            <a:noFill/>
            <a:ln cap="flat" cmpd="sng" w="28575">
              <a:solidFill>
                <a:schemeClr val="dk1"/>
              </a:solidFill>
              <a:prstDash val="solid"/>
              <a:round/>
              <a:headEnd len="sm" w="sm" type="none"/>
              <a:tailEnd len="sm" w="sm" type="none"/>
            </a:ln>
          </p:spPr>
        </p:cxnSp>
        <p:grpSp>
          <p:nvGrpSpPr>
            <p:cNvPr id="247" name="Google Shape;247;p12"/>
            <p:cNvGrpSpPr/>
            <p:nvPr/>
          </p:nvGrpSpPr>
          <p:grpSpPr>
            <a:xfrm>
              <a:off x="6545499" y="2819400"/>
              <a:ext cx="1719507" cy="807482"/>
              <a:chOff x="1910443" y="2875082"/>
              <a:chExt cx="2477293" cy="1237846"/>
            </a:xfrm>
          </p:grpSpPr>
          <p:cxnSp>
            <p:nvCxnSpPr>
              <p:cNvPr id="248" name="Google Shape;248;p12"/>
              <p:cNvCxnSpPr>
                <a:stCxn id="249" idx="5"/>
                <a:endCxn id="250" idx="1"/>
              </p:cNvCxnSpPr>
              <p:nvPr/>
            </p:nvCxnSpPr>
            <p:spPr>
              <a:xfrm>
                <a:off x="2100592" y="3285246"/>
                <a:ext cx="453000" cy="394500"/>
              </a:xfrm>
              <a:prstGeom prst="straightConnector1">
                <a:avLst/>
              </a:prstGeom>
              <a:noFill/>
              <a:ln cap="flat" cmpd="sng" w="28575">
                <a:solidFill>
                  <a:schemeClr val="dk1"/>
                </a:solidFill>
                <a:prstDash val="solid"/>
                <a:round/>
                <a:headEnd len="sm" w="sm" type="none"/>
                <a:tailEnd len="sm" w="sm" type="none"/>
              </a:ln>
            </p:spPr>
          </p:cxnSp>
          <p:cxnSp>
            <p:nvCxnSpPr>
              <p:cNvPr id="251" name="Google Shape;251;p12"/>
              <p:cNvCxnSpPr/>
              <p:nvPr/>
            </p:nvCxnSpPr>
            <p:spPr>
              <a:xfrm flipH="1" rot="10800000">
                <a:off x="2632341" y="3015025"/>
                <a:ext cx="156505" cy="742996"/>
              </a:xfrm>
              <a:prstGeom prst="straightConnector1">
                <a:avLst/>
              </a:prstGeom>
              <a:noFill/>
              <a:ln cap="flat" cmpd="sng" w="28575">
                <a:solidFill>
                  <a:schemeClr val="dk1"/>
                </a:solidFill>
                <a:prstDash val="solid"/>
                <a:round/>
                <a:headEnd len="sm" w="sm" type="none"/>
                <a:tailEnd len="sm" w="sm" type="none"/>
              </a:ln>
            </p:spPr>
          </p:cxnSp>
          <p:cxnSp>
            <p:nvCxnSpPr>
              <p:cNvPr id="252" name="Google Shape;252;p12"/>
              <p:cNvCxnSpPr/>
              <p:nvPr/>
            </p:nvCxnSpPr>
            <p:spPr>
              <a:xfrm flipH="1" rot="10800000">
                <a:off x="3578421" y="3137655"/>
                <a:ext cx="697929" cy="278444"/>
              </a:xfrm>
              <a:prstGeom prst="straightConnector1">
                <a:avLst/>
              </a:prstGeom>
              <a:noFill/>
              <a:ln cap="flat" cmpd="sng" w="28575">
                <a:solidFill>
                  <a:schemeClr val="dk1"/>
                </a:solidFill>
                <a:prstDash val="solid"/>
                <a:round/>
                <a:headEnd len="sm" w="sm" type="none"/>
                <a:tailEnd len="sm" w="sm" type="none"/>
              </a:ln>
            </p:spPr>
          </p:cxnSp>
          <p:cxnSp>
            <p:nvCxnSpPr>
              <p:cNvPr id="253" name="Google Shape;253;p12"/>
              <p:cNvCxnSpPr>
                <a:endCxn id="245" idx="2"/>
              </p:cNvCxnSpPr>
              <p:nvPr/>
            </p:nvCxnSpPr>
            <p:spPr>
              <a:xfrm>
                <a:off x="3578374" y="3420375"/>
                <a:ext cx="559800" cy="228000"/>
              </a:xfrm>
              <a:prstGeom prst="straightConnector1">
                <a:avLst/>
              </a:prstGeom>
              <a:noFill/>
              <a:ln cap="flat" cmpd="sng" w="28575">
                <a:solidFill>
                  <a:schemeClr val="dk1"/>
                </a:solidFill>
                <a:prstDash val="solid"/>
                <a:round/>
                <a:headEnd len="sm" w="sm" type="none"/>
                <a:tailEnd len="sm" w="sm" type="none"/>
              </a:ln>
            </p:spPr>
          </p:cxnSp>
          <p:cxnSp>
            <p:nvCxnSpPr>
              <p:cNvPr id="254" name="Google Shape;254;p12"/>
              <p:cNvCxnSpPr>
                <a:endCxn id="255" idx="2"/>
              </p:cNvCxnSpPr>
              <p:nvPr/>
            </p:nvCxnSpPr>
            <p:spPr>
              <a:xfrm>
                <a:off x="3141235" y="3419706"/>
                <a:ext cx="325800" cy="0"/>
              </a:xfrm>
              <a:prstGeom prst="straightConnector1">
                <a:avLst/>
              </a:prstGeom>
              <a:noFill/>
              <a:ln cap="flat" cmpd="sng" w="28575">
                <a:solidFill>
                  <a:schemeClr val="dk1"/>
                </a:solidFill>
                <a:prstDash val="solid"/>
                <a:round/>
                <a:headEnd len="sm" w="sm" type="none"/>
                <a:tailEnd len="sm" w="sm" type="none"/>
              </a:ln>
            </p:spPr>
          </p:cxnSp>
          <p:cxnSp>
            <p:nvCxnSpPr>
              <p:cNvPr id="256" name="Google Shape;256;p12"/>
              <p:cNvCxnSpPr>
                <a:stCxn id="257" idx="5"/>
                <a:endCxn id="258" idx="1"/>
              </p:cNvCxnSpPr>
              <p:nvPr/>
            </p:nvCxnSpPr>
            <p:spPr>
              <a:xfrm>
                <a:off x="3184848" y="3524947"/>
                <a:ext cx="491100" cy="398400"/>
              </a:xfrm>
              <a:prstGeom prst="straightConnector1">
                <a:avLst/>
              </a:prstGeom>
              <a:noFill/>
              <a:ln cap="flat" cmpd="sng" w="28575">
                <a:solidFill>
                  <a:schemeClr val="dk1"/>
                </a:solidFill>
                <a:prstDash val="solid"/>
                <a:round/>
                <a:headEnd len="sm" w="sm" type="none"/>
                <a:tailEnd len="sm" w="sm" type="none"/>
              </a:ln>
            </p:spPr>
          </p:cxnSp>
          <p:cxnSp>
            <p:nvCxnSpPr>
              <p:cNvPr id="259" name="Google Shape;259;p12"/>
              <p:cNvCxnSpPr/>
              <p:nvPr/>
            </p:nvCxnSpPr>
            <p:spPr>
              <a:xfrm rot="10800000">
                <a:off x="2788845" y="2986171"/>
                <a:ext cx="317241" cy="460224"/>
              </a:xfrm>
              <a:prstGeom prst="straightConnector1">
                <a:avLst/>
              </a:prstGeom>
              <a:noFill/>
              <a:ln cap="flat" cmpd="sng" w="28575">
                <a:solidFill>
                  <a:schemeClr val="dk1"/>
                </a:solidFill>
                <a:prstDash val="solid"/>
                <a:round/>
                <a:headEnd len="sm" w="sm" type="none"/>
                <a:tailEnd len="sm" w="sm" type="none"/>
              </a:ln>
            </p:spPr>
          </p:cxnSp>
          <p:cxnSp>
            <p:nvCxnSpPr>
              <p:cNvPr id="260" name="Google Shape;260;p12"/>
              <p:cNvCxnSpPr>
                <a:endCxn id="257" idx="3"/>
              </p:cNvCxnSpPr>
              <p:nvPr/>
            </p:nvCxnSpPr>
            <p:spPr>
              <a:xfrm flipH="1" rot="10800000">
                <a:off x="2632523" y="3524947"/>
                <a:ext cx="394800" cy="242400"/>
              </a:xfrm>
              <a:prstGeom prst="straightConnector1">
                <a:avLst/>
              </a:prstGeom>
              <a:noFill/>
              <a:ln cap="flat" cmpd="sng" w="28575">
                <a:solidFill>
                  <a:schemeClr val="dk1"/>
                </a:solidFill>
                <a:prstDash val="solid"/>
                <a:round/>
                <a:headEnd len="sm" w="sm" type="none"/>
                <a:tailEnd len="sm" w="sm" type="none"/>
              </a:ln>
            </p:spPr>
          </p:cxnSp>
          <p:sp>
            <p:nvSpPr>
              <p:cNvPr id="250" name="Google Shape;250;p12"/>
              <p:cNvSpPr/>
              <p:nvPr/>
            </p:nvSpPr>
            <p:spPr>
              <a:xfrm>
                <a:off x="2520954" y="3646933"/>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C</a:t>
                </a:r>
                <a:endParaRPr/>
              </a:p>
            </p:txBody>
          </p:sp>
          <p:sp>
            <p:nvSpPr>
              <p:cNvPr id="249" name="Google Shape;249;p12"/>
              <p:cNvSpPr/>
              <p:nvPr/>
            </p:nvSpPr>
            <p:spPr>
              <a:xfrm>
                <a:off x="1910443" y="3094374"/>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A</a:t>
                </a:r>
                <a:endParaRPr/>
              </a:p>
            </p:txBody>
          </p:sp>
          <p:sp>
            <p:nvSpPr>
              <p:cNvPr id="261" name="Google Shape;261;p12"/>
              <p:cNvSpPr/>
              <p:nvPr/>
            </p:nvSpPr>
            <p:spPr>
              <a:xfrm>
                <a:off x="2677459" y="2875082"/>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B</a:t>
                </a:r>
                <a:endParaRPr/>
              </a:p>
            </p:txBody>
          </p:sp>
          <p:sp>
            <p:nvSpPr>
              <p:cNvPr id="257" name="Google Shape;257;p12"/>
              <p:cNvSpPr/>
              <p:nvPr/>
            </p:nvSpPr>
            <p:spPr>
              <a:xfrm>
                <a:off x="2994699" y="3335307"/>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D</a:t>
                </a:r>
                <a:endParaRPr/>
              </a:p>
            </p:txBody>
          </p:sp>
          <p:sp>
            <p:nvSpPr>
              <p:cNvPr id="255" name="Google Shape;255;p12"/>
              <p:cNvSpPr/>
              <p:nvPr/>
            </p:nvSpPr>
            <p:spPr>
              <a:xfrm>
                <a:off x="3467035" y="3307895"/>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E</a:t>
                </a:r>
                <a:endParaRPr/>
              </a:p>
            </p:txBody>
          </p:sp>
          <p:sp>
            <p:nvSpPr>
              <p:cNvPr id="258" name="Google Shape;258;p12"/>
              <p:cNvSpPr/>
              <p:nvPr/>
            </p:nvSpPr>
            <p:spPr>
              <a:xfrm>
                <a:off x="3643279" y="3890751"/>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H</a:t>
                </a:r>
                <a:endParaRPr/>
              </a:p>
            </p:txBody>
          </p:sp>
          <p:sp>
            <p:nvSpPr>
              <p:cNvPr id="246" name="Google Shape;246;p12"/>
              <p:cNvSpPr/>
              <p:nvPr/>
            </p:nvSpPr>
            <p:spPr>
              <a:xfrm>
                <a:off x="4164963" y="3015025"/>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F</a:t>
                </a:r>
                <a:endParaRPr/>
              </a:p>
            </p:txBody>
          </p:sp>
          <p:sp>
            <p:nvSpPr>
              <p:cNvPr id="245" name="Google Shape;245;p12"/>
              <p:cNvSpPr/>
              <p:nvPr/>
            </p:nvSpPr>
            <p:spPr>
              <a:xfrm>
                <a:off x="4138174" y="3537287"/>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G</a:t>
                </a:r>
                <a:endParaRPr/>
              </a:p>
            </p:txBody>
          </p:sp>
        </p:grpSp>
      </p:grpSp>
      <p:grpSp>
        <p:nvGrpSpPr>
          <p:cNvPr id="262" name="Google Shape;262;p12"/>
          <p:cNvGrpSpPr/>
          <p:nvPr/>
        </p:nvGrpSpPr>
        <p:grpSpPr>
          <a:xfrm>
            <a:off x="5850820" y="5013556"/>
            <a:ext cx="2789237" cy="1362075"/>
            <a:chOff x="6545499" y="2819400"/>
            <a:chExt cx="1719507" cy="807482"/>
          </a:xfrm>
        </p:grpSpPr>
        <p:cxnSp>
          <p:nvCxnSpPr>
            <p:cNvPr id="263" name="Google Shape;263;p12"/>
            <p:cNvCxnSpPr>
              <a:stCxn id="264" idx="0"/>
              <a:endCxn id="265" idx="4"/>
            </p:cNvCxnSpPr>
            <p:nvPr/>
          </p:nvCxnSpPr>
          <p:spPr>
            <a:xfrm flipH="1" rot="10800000">
              <a:off x="8169097" y="3055474"/>
              <a:ext cx="18600" cy="195900"/>
            </a:xfrm>
            <a:prstGeom prst="straightConnector1">
              <a:avLst/>
            </a:prstGeom>
            <a:noFill/>
            <a:ln cap="flat" cmpd="sng" w="28575">
              <a:solidFill>
                <a:schemeClr val="dk1"/>
              </a:solidFill>
              <a:prstDash val="solid"/>
              <a:round/>
              <a:headEnd len="sm" w="sm" type="none"/>
              <a:tailEnd len="sm" w="sm" type="none"/>
            </a:ln>
          </p:spPr>
        </p:cxnSp>
        <p:grpSp>
          <p:nvGrpSpPr>
            <p:cNvPr id="266" name="Google Shape;266;p12"/>
            <p:cNvGrpSpPr/>
            <p:nvPr/>
          </p:nvGrpSpPr>
          <p:grpSpPr>
            <a:xfrm>
              <a:off x="6545499" y="2819400"/>
              <a:ext cx="1719507" cy="807482"/>
              <a:chOff x="1910443" y="2875082"/>
              <a:chExt cx="2477293" cy="1237846"/>
            </a:xfrm>
          </p:grpSpPr>
          <p:cxnSp>
            <p:nvCxnSpPr>
              <p:cNvPr id="267" name="Google Shape;267;p12"/>
              <p:cNvCxnSpPr>
                <a:stCxn id="268" idx="5"/>
                <a:endCxn id="269" idx="1"/>
              </p:cNvCxnSpPr>
              <p:nvPr/>
            </p:nvCxnSpPr>
            <p:spPr>
              <a:xfrm>
                <a:off x="2100592" y="3285246"/>
                <a:ext cx="453000" cy="394500"/>
              </a:xfrm>
              <a:prstGeom prst="straightConnector1">
                <a:avLst/>
              </a:prstGeom>
              <a:noFill/>
              <a:ln cap="flat" cmpd="sng" w="28575">
                <a:solidFill>
                  <a:schemeClr val="dk1"/>
                </a:solidFill>
                <a:prstDash val="solid"/>
                <a:round/>
                <a:headEnd len="sm" w="sm" type="none"/>
                <a:tailEnd len="sm" w="sm" type="none"/>
              </a:ln>
            </p:spPr>
          </p:cxnSp>
          <p:cxnSp>
            <p:nvCxnSpPr>
              <p:cNvPr id="270" name="Google Shape;270;p12"/>
              <p:cNvCxnSpPr/>
              <p:nvPr/>
            </p:nvCxnSpPr>
            <p:spPr>
              <a:xfrm flipH="1" rot="10800000">
                <a:off x="2632341" y="3015025"/>
                <a:ext cx="156505" cy="742997"/>
              </a:xfrm>
              <a:prstGeom prst="straightConnector1">
                <a:avLst/>
              </a:prstGeom>
              <a:noFill/>
              <a:ln cap="flat" cmpd="sng" w="28575">
                <a:solidFill>
                  <a:schemeClr val="dk1"/>
                </a:solidFill>
                <a:prstDash val="solid"/>
                <a:round/>
                <a:headEnd len="sm" w="sm" type="none"/>
                <a:tailEnd len="sm" w="sm" type="none"/>
              </a:ln>
            </p:spPr>
          </p:cxnSp>
          <p:cxnSp>
            <p:nvCxnSpPr>
              <p:cNvPr id="271" name="Google Shape;271;p12"/>
              <p:cNvCxnSpPr/>
              <p:nvPr/>
            </p:nvCxnSpPr>
            <p:spPr>
              <a:xfrm flipH="1" rot="10800000">
                <a:off x="3578421" y="3137655"/>
                <a:ext cx="697929" cy="278443"/>
              </a:xfrm>
              <a:prstGeom prst="straightConnector1">
                <a:avLst/>
              </a:prstGeom>
              <a:noFill/>
              <a:ln cap="flat" cmpd="sng" w="28575">
                <a:solidFill>
                  <a:schemeClr val="dk1"/>
                </a:solidFill>
                <a:prstDash val="solid"/>
                <a:round/>
                <a:headEnd len="sm" w="sm" type="none"/>
                <a:tailEnd len="sm" w="sm" type="none"/>
              </a:ln>
            </p:spPr>
          </p:cxnSp>
          <p:cxnSp>
            <p:nvCxnSpPr>
              <p:cNvPr id="272" name="Google Shape;272;p12"/>
              <p:cNvCxnSpPr>
                <a:endCxn id="264" idx="2"/>
              </p:cNvCxnSpPr>
              <p:nvPr/>
            </p:nvCxnSpPr>
            <p:spPr>
              <a:xfrm>
                <a:off x="3578374" y="3420375"/>
                <a:ext cx="559800" cy="228000"/>
              </a:xfrm>
              <a:prstGeom prst="straightConnector1">
                <a:avLst/>
              </a:prstGeom>
              <a:noFill/>
              <a:ln cap="flat" cmpd="sng" w="28575">
                <a:solidFill>
                  <a:schemeClr val="dk1"/>
                </a:solidFill>
                <a:prstDash val="solid"/>
                <a:round/>
                <a:headEnd len="sm" w="sm" type="none"/>
                <a:tailEnd len="sm" w="sm" type="none"/>
              </a:ln>
            </p:spPr>
          </p:cxnSp>
          <p:cxnSp>
            <p:nvCxnSpPr>
              <p:cNvPr id="273" name="Google Shape;273;p12"/>
              <p:cNvCxnSpPr>
                <a:endCxn id="274" idx="2"/>
              </p:cNvCxnSpPr>
              <p:nvPr/>
            </p:nvCxnSpPr>
            <p:spPr>
              <a:xfrm>
                <a:off x="3141235" y="3419705"/>
                <a:ext cx="325800" cy="0"/>
              </a:xfrm>
              <a:prstGeom prst="straightConnector1">
                <a:avLst/>
              </a:prstGeom>
              <a:noFill/>
              <a:ln cap="flat" cmpd="sng" w="28575">
                <a:solidFill>
                  <a:schemeClr val="dk1"/>
                </a:solidFill>
                <a:prstDash val="solid"/>
                <a:round/>
                <a:headEnd len="sm" w="sm" type="none"/>
                <a:tailEnd len="sm" w="sm" type="none"/>
              </a:ln>
            </p:spPr>
          </p:cxnSp>
          <p:cxnSp>
            <p:nvCxnSpPr>
              <p:cNvPr id="275" name="Google Shape;275;p12"/>
              <p:cNvCxnSpPr>
                <a:stCxn id="276" idx="5"/>
                <a:endCxn id="277" idx="1"/>
              </p:cNvCxnSpPr>
              <p:nvPr/>
            </p:nvCxnSpPr>
            <p:spPr>
              <a:xfrm>
                <a:off x="3184848" y="3524946"/>
                <a:ext cx="491100" cy="398400"/>
              </a:xfrm>
              <a:prstGeom prst="straightConnector1">
                <a:avLst/>
              </a:prstGeom>
              <a:noFill/>
              <a:ln cap="flat" cmpd="sng" w="28575">
                <a:solidFill>
                  <a:schemeClr val="dk1"/>
                </a:solidFill>
                <a:prstDash val="solid"/>
                <a:round/>
                <a:headEnd len="sm" w="sm" type="none"/>
                <a:tailEnd len="sm" w="sm" type="none"/>
              </a:ln>
            </p:spPr>
          </p:cxnSp>
          <p:cxnSp>
            <p:nvCxnSpPr>
              <p:cNvPr id="278" name="Google Shape;278;p12"/>
              <p:cNvCxnSpPr/>
              <p:nvPr/>
            </p:nvCxnSpPr>
            <p:spPr>
              <a:xfrm rot="10800000">
                <a:off x="2788845" y="2986170"/>
                <a:ext cx="317241" cy="460225"/>
              </a:xfrm>
              <a:prstGeom prst="straightConnector1">
                <a:avLst/>
              </a:prstGeom>
              <a:noFill/>
              <a:ln cap="flat" cmpd="sng" w="28575">
                <a:solidFill>
                  <a:schemeClr val="dk1"/>
                </a:solidFill>
                <a:prstDash val="solid"/>
                <a:round/>
                <a:headEnd len="sm" w="sm" type="none"/>
                <a:tailEnd len="sm" w="sm" type="none"/>
              </a:ln>
            </p:spPr>
          </p:cxnSp>
          <p:cxnSp>
            <p:nvCxnSpPr>
              <p:cNvPr id="279" name="Google Shape;279;p12"/>
              <p:cNvCxnSpPr>
                <a:endCxn id="276" idx="3"/>
              </p:cNvCxnSpPr>
              <p:nvPr/>
            </p:nvCxnSpPr>
            <p:spPr>
              <a:xfrm flipH="1" rot="10800000">
                <a:off x="2632523" y="3524946"/>
                <a:ext cx="394800" cy="242400"/>
              </a:xfrm>
              <a:prstGeom prst="straightConnector1">
                <a:avLst/>
              </a:prstGeom>
              <a:noFill/>
              <a:ln cap="flat" cmpd="sng" w="28575">
                <a:solidFill>
                  <a:schemeClr val="dk1"/>
                </a:solidFill>
                <a:prstDash val="solid"/>
                <a:round/>
                <a:headEnd len="sm" w="sm" type="none"/>
                <a:tailEnd len="sm" w="sm" type="none"/>
              </a:ln>
            </p:spPr>
          </p:cxnSp>
          <p:sp>
            <p:nvSpPr>
              <p:cNvPr id="269" name="Google Shape;269;p12"/>
              <p:cNvSpPr/>
              <p:nvPr/>
            </p:nvSpPr>
            <p:spPr>
              <a:xfrm>
                <a:off x="2520954" y="3646932"/>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C</a:t>
                </a:r>
                <a:endParaRPr/>
              </a:p>
            </p:txBody>
          </p:sp>
          <p:sp>
            <p:nvSpPr>
              <p:cNvPr id="268" name="Google Shape;268;p12"/>
              <p:cNvSpPr/>
              <p:nvPr/>
            </p:nvSpPr>
            <p:spPr>
              <a:xfrm>
                <a:off x="1910443" y="3094374"/>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A</a:t>
                </a:r>
                <a:endParaRPr/>
              </a:p>
            </p:txBody>
          </p:sp>
          <p:sp>
            <p:nvSpPr>
              <p:cNvPr id="280" name="Google Shape;280;p12"/>
              <p:cNvSpPr/>
              <p:nvPr/>
            </p:nvSpPr>
            <p:spPr>
              <a:xfrm>
                <a:off x="2677459" y="2875082"/>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B</a:t>
                </a:r>
                <a:endParaRPr/>
              </a:p>
            </p:txBody>
          </p:sp>
          <p:sp>
            <p:nvSpPr>
              <p:cNvPr id="276" name="Google Shape;276;p12"/>
              <p:cNvSpPr/>
              <p:nvPr/>
            </p:nvSpPr>
            <p:spPr>
              <a:xfrm>
                <a:off x="2994699" y="3335306"/>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D</a:t>
                </a:r>
                <a:endParaRPr/>
              </a:p>
            </p:txBody>
          </p:sp>
          <p:sp>
            <p:nvSpPr>
              <p:cNvPr id="274" name="Google Shape;274;p12"/>
              <p:cNvSpPr/>
              <p:nvPr/>
            </p:nvSpPr>
            <p:spPr>
              <a:xfrm>
                <a:off x="3467035" y="3307895"/>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E</a:t>
                </a:r>
                <a:endParaRPr/>
              </a:p>
            </p:txBody>
          </p:sp>
          <p:sp>
            <p:nvSpPr>
              <p:cNvPr id="277" name="Google Shape;277;p12"/>
              <p:cNvSpPr/>
              <p:nvPr/>
            </p:nvSpPr>
            <p:spPr>
              <a:xfrm>
                <a:off x="3643279" y="3890751"/>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H</a:t>
                </a:r>
                <a:endParaRPr/>
              </a:p>
            </p:txBody>
          </p:sp>
          <p:sp>
            <p:nvSpPr>
              <p:cNvPr id="265" name="Google Shape;265;p12"/>
              <p:cNvSpPr/>
              <p:nvPr/>
            </p:nvSpPr>
            <p:spPr>
              <a:xfrm>
                <a:off x="4164963" y="3015025"/>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F</a:t>
                </a:r>
                <a:endParaRPr/>
              </a:p>
            </p:txBody>
          </p:sp>
          <p:sp>
            <p:nvSpPr>
              <p:cNvPr id="264" name="Google Shape;264;p12"/>
              <p:cNvSpPr/>
              <p:nvPr/>
            </p:nvSpPr>
            <p:spPr>
              <a:xfrm>
                <a:off x="4138174" y="3537286"/>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G</a:t>
                </a:r>
                <a:endParaRPr/>
              </a:p>
            </p:txBody>
          </p:sp>
        </p:grpSp>
      </p:grpSp>
      <p:sp>
        <p:nvSpPr>
          <p:cNvPr id="281" name="Google Shape;281;p12"/>
          <p:cNvSpPr/>
          <p:nvPr/>
        </p:nvSpPr>
        <p:spPr>
          <a:xfrm flipH="1">
            <a:off x="3810000" y="5173663"/>
            <a:ext cx="1371600" cy="769937"/>
          </a:xfrm>
          <a:prstGeom prst="rightArrow">
            <a:avLst>
              <a:gd fmla="val 50000" name="adj1"/>
              <a:gd fmla="val 49955"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2"/>
          <p:cNvSpPr/>
          <p:nvPr/>
        </p:nvSpPr>
        <p:spPr>
          <a:xfrm>
            <a:off x="795338" y="2009775"/>
            <a:ext cx="2417762" cy="1600200"/>
          </a:xfrm>
          <a:prstGeom prst="cloud">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D60093"/>
                </a:solidFill>
                <a:latin typeface="Calibri"/>
                <a:ea typeface="Calibri"/>
                <a:cs typeface="Calibri"/>
                <a:sym typeface="Calibri"/>
              </a:rPr>
              <a:t>Generative model for networks</a:t>
            </a:r>
            <a:endParaRPr/>
          </a:p>
        </p:txBody>
      </p:sp>
      <p:sp>
        <p:nvSpPr>
          <p:cNvPr id="283" name="Google Shape;283;p12"/>
          <p:cNvSpPr/>
          <p:nvPr/>
        </p:nvSpPr>
        <p:spPr>
          <a:xfrm>
            <a:off x="907874" y="4938712"/>
            <a:ext cx="2416175" cy="1600200"/>
          </a:xfrm>
          <a:prstGeom prst="cloud">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D60093"/>
                </a:solidFill>
                <a:latin typeface="Calibri"/>
                <a:ea typeface="Calibri"/>
                <a:cs typeface="Calibri"/>
                <a:sym typeface="Calibri"/>
              </a:rPr>
              <a:t>Generative model for networks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Model of networks</a:t>
            </a:r>
            <a:endParaRPr/>
          </a:p>
        </p:txBody>
      </p:sp>
      <p:sp>
        <p:nvSpPr>
          <p:cNvPr id="290" name="Google Shape;290;p13"/>
          <p:cNvSpPr txBox="1"/>
          <p:nvPr>
            <p:ph idx="1" type="body"/>
          </p:nvPr>
        </p:nvSpPr>
        <p:spPr>
          <a:xfrm>
            <a:off x="457200" y="1295400"/>
            <a:ext cx="86106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b="1" lang="en-US">
                <a:latin typeface="Calibri"/>
                <a:ea typeface="Calibri"/>
                <a:cs typeface="Calibri"/>
                <a:sym typeface="Calibri"/>
              </a:rPr>
              <a:t>Goal:</a:t>
            </a:r>
            <a:r>
              <a:rPr lang="en-US">
                <a:latin typeface="Calibri"/>
                <a:ea typeface="Calibri"/>
                <a:cs typeface="Calibri"/>
                <a:sym typeface="Calibri"/>
              </a:rPr>
              <a:t> </a:t>
            </a:r>
            <a:r>
              <a:rPr b="1" lang="en-US">
                <a:solidFill>
                  <a:srgbClr val="0000FF"/>
                </a:solidFill>
                <a:latin typeface="Calibri"/>
                <a:ea typeface="Calibri"/>
                <a:cs typeface="Calibri"/>
                <a:sym typeface="Calibri"/>
              </a:rPr>
              <a:t>Define a model that can generate networks</a:t>
            </a:r>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The model will have a set of “parameters” that we will later want to estimate (and detect communities)</a:t>
            </a:r>
            <a:endParaRPr/>
          </a:p>
          <a:p>
            <a:pPr indent="-107950" lvl="1" marL="742950" rtl="0" algn="l">
              <a:spcBef>
                <a:spcPts val="560"/>
              </a:spcBef>
              <a:spcAft>
                <a:spcPts val="0"/>
              </a:spcAft>
              <a:buClr>
                <a:schemeClr val="dk1"/>
              </a:buClr>
              <a:buSzPts val="2800"/>
              <a:buNone/>
            </a:pPr>
            <a:r>
              <a:t/>
            </a:r>
            <a:endParaRPr>
              <a:latin typeface="Calibri"/>
              <a:ea typeface="Calibri"/>
              <a:cs typeface="Calibri"/>
              <a:sym typeface="Calibri"/>
            </a:endParaRPr>
          </a:p>
          <a:p>
            <a:pPr indent="-107950" lvl="1" marL="742950" rtl="0" algn="l">
              <a:spcBef>
                <a:spcPts val="560"/>
              </a:spcBef>
              <a:spcAft>
                <a:spcPts val="0"/>
              </a:spcAft>
              <a:buClr>
                <a:schemeClr val="dk1"/>
              </a:buClr>
              <a:buSzPts val="2800"/>
              <a:buNone/>
            </a:pPr>
            <a:r>
              <a:t/>
            </a:r>
            <a:endParaRPr>
              <a:latin typeface="Calibri"/>
              <a:ea typeface="Calibri"/>
              <a:cs typeface="Calibri"/>
              <a:sym typeface="Calibri"/>
            </a:endParaRPr>
          </a:p>
          <a:p>
            <a:pPr indent="-107950" lvl="1" marL="742950" rtl="0" algn="l">
              <a:spcBef>
                <a:spcPts val="560"/>
              </a:spcBef>
              <a:spcAft>
                <a:spcPts val="0"/>
              </a:spcAft>
              <a:buClr>
                <a:schemeClr val="dk1"/>
              </a:buClr>
              <a:buSzPts val="2800"/>
              <a:buNone/>
            </a:pPr>
            <a:r>
              <a:t/>
            </a:r>
            <a:endParaRPr>
              <a:latin typeface="Calibri"/>
              <a:ea typeface="Calibri"/>
              <a:cs typeface="Calibri"/>
              <a:sym typeface="Calibri"/>
            </a:endParaRPr>
          </a:p>
          <a:p>
            <a:pPr indent="-107950" lvl="1" marL="742950" rtl="0" algn="l">
              <a:spcBef>
                <a:spcPts val="560"/>
              </a:spcBef>
              <a:spcAft>
                <a:spcPts val="0"/>
              </a:spcAft>
              <a:buClr>
                <a:schemeClr val="dk1"/>
              </a:buClr>
              <a:buSzPts val="2800"/>
              <a:buNone/>
            </a:pPr>
            <a:r>
              <a:t/>
            </a:r>
            <a:endParaRPr>
              <a:latin typeface="Calibri"/>
              <a:ea typeface="Calibri"/>
              <a:cs typeface="Calibri"/>
              <a:sym typeface="Calibri"/>
            </a:endParaRPr>
          </a:p>
          <a:p>
            <a:pPr indent="-342900" lvl="0" marL="342900" rtl="0" algn="l">
              <a:spcBef>
                <a:spcPts val="640"/>
              </a:spcBef>
              <a:spcAft>
                <a:spcPts val="0"/>
              </a:spcAft>
              <a:buClr>
                <a:srgbClr val="FF0066"/>
              </a:buClr>
              <a:buSzPts val="3200"/>
              <a:buChar char="•"/>
            </a:pPr>
            <a:r>
              <a:rPr b="1" lang="en-US">
                <a:solidFill>
                  <a:srgbClr val="FF0066"/>
                </a:solidFill>
                <a:latin typeface="Calibri"/>
                <a:ea typeface="Calibri"/>
                <a:cs typeface="Calibri"/>
                <a:sym typeface="Calibri"/>
              </a:rPr>
              <a:t>Q: </a:t>
            </a:r>
            <a:r>
              <a:rPr b="1" lang="en-US">
                <a:latin typeface="Calibri"/>
                <a:ea typeface="Calibri"/>
                <a:cs typeface="Calibri"/>
                <a:sym typeface="Calibri"/>
              </a:rPr>
              <a:t>Given a set of nodes, how do communities “generate” edges of the network?</a:t>
            </a:r>
            <a:endParaRPr/>
          </a:p>
        </p:txBody>
      </p:sp>
      <p:sp>
        <p:nvSpPr>
          <p:cNvPr id="291" name="Google Shape;29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292" name="Google Shape;292;p13"/>
          <p:cNvSpPr/>
          <p:nvPr/>
        </p:nvSpPr>
        <p:spPr>
          <a:xfrm>
            <a:off x="3810000" y="3851275"/>
            <a:ext cx="1371600" cy="768350"/>
          </a:xfrm>
          <a:prstGeom prst="rightArrow">
            <a:avLst>
              <a:gd fmla="val 50000" name="adj1"/>
              <a:gd fmla="val 50058"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293" name="Google Shape;293;p13"/>
          <p:cNvGrpSpPr/>
          <p:nvPr/>
        </p:nvGrpSpPr>
        <p:grpSpPr>
          <a:xfrm>
            <a:off x="5745163" y="3781425"/>
            <a:ext cx="2789237" cy="1362075"/>
            <a:chOff x="6545499" y="2819400"/>
            <a:chExt cx="1719507" cy="807482"/>
          </a:xfrm>
        </p:grpSpPr>
        <p:cxnSp>
          <p:nvCxnSpPr>
            <p:cNvPr id="294" name="Google Shape;294;p13"/>
            <p:cNvCxnSpPr>
              <a:stCxn id="295" idx="0"/>
              <a:endCxn id="296" idx="4"/>
            </p:cNvCxnSpPr>
            <p:nvPr/>
          </p:nvCxnSpPr>
          <p:spPr>
            <a:xfrm flipH="1" rot="10800000">
              <a:off x="8169097" y="3055475"/>
              <a:ext cx="18600" cy="195900"/>
            </a:xfrm>
            <a:prstGeom prst="straightConnector1">
              <a:avLst/>
            </a:prstGeom>
            <a:noFill/>
            <a:ln cap="flat" cmpd="sng" w="28575">
              <a:solidFill>
                <a:schemeClr val="dk1"/>
              </a:solidFill>
              <a:prstDash val="solid"/>
              <a:round/>
              <a:headEnd len="sm" w="sm" type="none"/>
              <a:tailEnd len="sm" w="sm" type="none"/>
            </a:ln>
          </p:spPr>
        </p:cxnSp>
        <p:grpSp>
          <p:nvGrpSpPr>
            <p:cNvPr id="297" name="Google Shape;297;p13"/>
            <p:cNvGrpSpPr/>
            <p:nvPr/>
          </p:nvGrpSpPr>
          <p:grpSpPr>
            <a:xfrm>
              <a:off x="6545499" y="2819400"/>
              <a:ext cx="1719507" cy="807482"/>
              <a:chOff x="1910443" y="2875082"/>
              <a:chExt cx="2477293" cy="1237846"/>
            </a:xfrm>
          </p:grpSpPr>
          <p:cxnSp>
            <p:nvCxnSpPr>
              <p:cNvPr id="298" name="Google Shape;298;p13"/>
              <p:cNvCxnSpPr>
                <a:stCxn id="299" idx="5"/>
                <a:endCxn id="300" idx="1"/>
              </p:cNvCxnSpPr>
              <p:nvPr/>
            </p:nvCxnSpPr>
            <p:spPr>
              <a:xfrm>
                <a:off x="2100592" y="3285246"/>
                <a:ext cx="453000" cy="394500"/>
              </a:xfrm>
              <a:prstGeom prst="straightConnector1">
                <a:avLst/>
              </a:prstGeom>
              <a:noFill/>
              <a:ln cap="flat" cmpd="sng" w="28575">
                <a:solidFill>
                  <a:schemeClr val="dk1"/>
                </a:solidFill>
                <a:prstDash val="solid"/>
                <a:round/>
                <a:headEnd len="sm" w="sm" type="none"/>
                <a:tailEnd len="sm" w="sm" type="none"/>
              </a:ln>
            </p:spPr>
          </p:cxnSp>
          <p:cxnSp>
            <p:nvCxnSpPr>
              <p:cNvPr id="301" name="Google Shape;301;p13"/>
              <p:cNvCxnSpPr/>
              <p:nvPr/>
            </p:nvCxnSpPr>
            <p:spPr>
              <a:xfrm flipH="1" rot="10800000">
                <a:off x="2632341" y="3015025"/>
                <a:ext cx="156505" cy="742996"/>
              </a:xfrm>
              <a:prstGeom prst="straightConnector1">
                <a:avLst/>
              </a:prstGeom>
              <a:noFill/>
              <a:ln cap="flat" cmpd="sng" w="28575">
                <a:solidFill>
                  <a:schemeClr val="dk1"/>
                </a:solidFill>
                <a:prstDash val="solid"/>
                <a:round/>
                <a:headEnd len="sm" w="sm" type="none"/>
                <a:tailEnd len="sm" w="sm" type="none"/>
              </a:ln>
            </p:spPr>
          </p:cxnSp>
          <p:cxnSp>
            <p:nvCxnSpPr>
              <p:cNvPr id="302" name="Google Shape;302;p13"/>
              <p:cNvCxnSpPr/>
              <p:nvPr/>
            </p:nvCxnSpPr>
            <p:spPr>
              <a:xfrm flipH="1" rot="10800000">
                <a:off x="3578421" y="3137655"/>
                <a:ext cx="697929" cy="278444"/>
              </a:xfrm>
              <a:prstGeom prst="straightConnector1">
                <a:avLst/>
              </a:prstGeom>
              <a:noFill/>
              <a:ln cap="flat" cmpd="sng" w="28575">
                <a:solidFill>
                  <a:schemeClr val="dk1"/>
                </a:solidFill>
                <a:prstDash val="solid"/>
                <a:round/>
                <a:headEnd len="sm" w="sm" type="none"/>
                <a:tailEnd len="sm" w="sm" type="none"/>
              </a:ln>
            </p:spPr>
          </p:cxnSp>
          <p:cxnSp>
            <p:nvCxnSpPr>
              <p:cNvPr id="303" name="Google Shape;303;p13"/>
              <p:cNvCxnSpPr>
                <a:endCxn id="295" idx="2"/>
              </p:cNvCxnSpPr>
              <p:nvPr/>
            </p:nvCxnSpPr>
            <p:spPr>
              <a:xfrm>
                <a:off x="3578374" y="3420375"/>
                <a:ext cx="559800" cy="228000"/>
              </a:xfrm>
              <a:prstGeom prst="straightConnector1">
                <a:avLst/>
              </a:prstGeom>
              <a:noFill/>
              <a:ln cap="flat" cmpd="sng" w="28575">
                <a:solidFill>
                  <a:schemeClr val="dk1"/>
                </a:solidFill>
                <a:prstDash val="solid"/>
                <a:round/>
                <a:headEnd len="sm" w="sm" type="none"/>
                <a:tailEnd len="sm" w="sm" type="none"/>
              </a:ln>
            </p:spPr>
          </p:cxnSp>
          <p:cxnSp>
            <p:nvCxnSpPr>
              <p:cNvPr id="304" name="Google Shape;304;p13"/>
              <p:cNvCxnSpPr>
                <a:endCxn id="305" idx="2"/>
              </p:cNvCxnSpPr>
              <p:nvPr/>
            </p:nvCxnSpPr>
            <p:spPr>
              <a:xfrm>
                <a:off x="3141235" y="3419706"/>
                <a:ext cx="325800" cy="0"/>
              </a:xfrm>
              <a:prstGeom prst="straightConnector1">
                <a:avLst/>
              </a:prstGeom>
              <a:noFill/>
              <a:ln cap="flat" cmpd="sng" w="28575">
                <a:solidFill>
                  <a:schemeClr val="dk1"/>
                </a:solidFill>
                <a:prstDash val="solid"/>
                <a:round/>
                <a:headEnd len="sm" w="sm" type="none"/>
                <a:tailEnd len="sm" w="sm" type="none"/>
              </a:ln>
            </p:spPr>
          </p:cxnSp>
          <p:cxnSp>
            <p:nvCxnSpPr>
              <p:cNvPr id="306" name="Google Shape;306;p13"/>
              <p:cNvCxnSpPr>
                <a:stCxn id="307" idx="5"/>
                <a:endCxn id="308" idx="1"/>
              </p:cNvCxnSpPr>
              <p:nvPr/>
            </p:nvCxnSpPr>
            <p:spPr>
              <a:xfrm>
                <a:off x="3184848" y="3524947"/>
                <a:ext cx="491100" cy="398400"/>
              </a:xfrm>
              <a:prstGeom prst="straightConnector1">
                <a:avLst/>
              </a:prstGeom>
              <a:noFill/>
              <a:ln cap="flat" cmpd="sng" w="28575">
                <a:solidFill>
                  <a:schemeClr val="dk1"/>
                </a:solidFill>
                <a:prstDash val="solid"/>
                <a:round/>
                <a:headEnd len="sm" w="sm" type="none"/>
                <a:tailEnd len="sm" w="sm" type="none"/>
              </a:ln>
            </p:spPr>
          </p:cxnSp>
          <p:cxnSp>
            <p:nvCxnSpPr>
              <p:cNvPr id="309" name="Google Shape;309;p13"/>
              <p:cNvCxnSpPr/>
              <p:nvPr/>
            </p:nvCxnSpPr>
            <p:spPr>
              <a:xfrm rot="10800000">
                <a:off x="2788845" y="2986171"/>
                <a:ext cx="317241" cy="460224"/>
              </a:xfrm>
              <a:prstGeom prst="straightConnector1">
                <a:avLst/>
              </a:prstGeom>
              <a:noFill/>
              <a:ln cap="flat" cmpd="sng" w="28575">
                <a:solidFill>
                  <a:schemeClr val="dk1"/>
                </a:solidFill>
                <a:prstDash val="solid"/>
                <a:round/>
                <a:headEnd len="sm" w="sm" type="none"/>
                <a:tailEnd len="sm" w="sm" type="none"/>
              </a:ln>
            </p:spPr>
          </p:cxnSp>
          <p:cxnSp>
            <p:nvCxnSpPr>
              <p:cNvPr id="310" name="Google Shape;310;p13"/>
              <p:cNvCxnSpPr>
                <a:endCxn id="307" idx="3"/>
              </p:cNvCxnSpPr>
              <p:nvPr/>
            </p:nvCxnSpPr>
            <p:spPr>
              <a:xfrm flipH="1" rot="10800000">
                <a:off x="2632523" y="3524947"/>
                <a:ext cx="394800" cy="242400"/>
              </a:xfrm>
              <a:prstGeom prst="straightConnector1">
                <a:avLst/>
              </a:prstGeom>
              <a:noFill/>
              <a:ln cap="flat" cmpd="sng" w="28575">
                <a:solidFill>
                  <a:schemeClr val="dk1"/>
                </a:solidFill>
                <a:prstDash val="solid"/>
                <a:round/>
                <a:headEnd len="sm" w="sm" type="none"/>
                <a:tailEnd len="sm" w="sm" type="none"/>
              </a:ln>
            </p:spPr>
          </p:cxnSp>
          <p:sp>
            <p:nvSpPr>
              <p:cNvPr id="300" name="Google Shape;300;p13"/>
              <p:cNvSpPr/>
              <p:nvPr/>
            </p:nvSpPr>
            <p:spPr>
              <a:xfrm>
                <a:off x="2520954" y="3646933"/>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C</a:t>
                </a:r>
                <a:endParaRPr/>
              </a:p>
            </p:txBody>
          </p:sp>
          <p:sp>
            <p:nvSpPr>
              <p:cNvPr id="299" name="Google Shape;299;p13"/>
              <p:cNvSpPr/>
              <p:nvPr/>
            </p:nvSpPr>
            <p:spPr>
              <a:xfrm>
                <a:off x="1910443" y="3094374"/>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A</a:t>
                </a:r>
                <a:endParaRPr/>
              </a:p>
            </p:txBody>
          </p:sp>
          <p:sp>
            <p:nvSpPr>
              <p:cNvPr id="311" name="Google Shape;311;p13"/>
              <p:cNvSpPr/>
              <p:nvPr/>
            </p:nvSpPr>
            <p:spPr>
              <a:xfrm>
                <a:off x="2677459" y="2875082"/>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B</a:t>
                </a:r>
                <a:endParaRPr/>
              </a:p>
            </p:txBody>
          </p:sp>
          <p:sp>
            <p:nvSpPr>
              <p:cNvPr id="307" name="Google Shape;307;p13"/>
              <p:cNvSpPr/>
              <p:nvPr/>
            </p:nvSpPr>
            <p:spPr>
              <a:xfrm>
                <a:off x="2994699" y="3335307"/>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D</a:t>
                </a:r>
                <a:endParaRPr/>
              </a:p>
            </p:txBody>
          </p:sp>
          <p:sp>
            <p:nvSpPr>
              <p:cNvPr id="305" name="Google Shape;305;p13"/>
              <p:cNvSpPr/>
              <p:nvPr/>
            </p:nvSpPr>
            <p:spPr>
              <a:xfrm>
                <a:off x="3467035" y="3307895"/>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E</a:t>
                </a:r>
                <a:endParaRPr/>
              </a:p>
            </p:txBody>
          </p:sp>
          <p:sp>
            <p:nvSpPr>
              <p:cNvPr id="308" name="Google Shape;308;p13"/>
              <p:cNvSpPr/>
              <p:nvPr/>
            </p:nvSpPr>
            <p:spPr>
              <a:xfrm>
                <a:off x="3643279" y="3890751"/>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H</a:t>
                </a:r>
                <a:endParaRPr/>
              </a:p>
            </p:txBody>
          </p:sp>
          <p:sp>
            <p:nvSpPr>
              <p:cNvPr id="296" name="Google Shape;296;p13"/>
              <p:cNvSpPr/>
              <p:nvPr/>
            </p:nvSpPr>
            <p:spPr>
              <a:xfrm>
                <a:off x="4164963" y="3015025"/>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F</a:t>
                </a:r>
                <a:endParaRPr/>
              </a:p>
            </p:txBody>
          </p:sp>
          <p:sp>
            <p:nvSpPr>
              <p:cNvPr id="295" name="Google Shape;295;p13"/>
              <p:cNvSpPr/>
              <p:nvPr/>
            </p:nvSpPr>
            <p:spPr>
              <a:xfrm>
                <a:off x="4138174" y="3537287"/>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G</a:t>
                </a:r>
                <a:endParaRPr/>
              </a:p>
            </p:txBody>
          </p:sp>
        </p:grpSp>
      </p:grpSp>
      <p:sp>
        <p:nvSpPr>
          <p:cNvPr id="312" name="Google Shape;312;p13"/>
          <p:cNvSpPr/>
          <p:nvPr/>
        </p:nvSpPr>
        <p:spPr>
          <a:xfrm>
            <a:off x="795338" y="3581400"/>
            <a:ext cx="2417762" cy="1600200"/>
          </a:xfrm>
          <a:prstGeom prst="cloud">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D60093"/>
                </a:solidFill>
                <a:latin typeface="Calibri"/>
                <a:ea typeface="Calibri"/>
                <a:cs typeface="Calibri"/>
                <a:sym typeface="Calibri"/>
              </a:rPr>
              <a:t>Generative model for networks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300"/>
                                        <p:tgtEl>
                                          <p:spTgt spid="292"/>
                                        </p:tgtEl>
                                      </p:cBhvr>
                                    </p:animEffect>
                                    <p:set>
                                      <p:cBhvr>
                                        <p:cTn dur="1" fill="hold">
                                          <p:stCondLst>
                                            <p:cond delay="1300"/>
                                          </p:stCondLst>
                                        </p:cTn>
                                        <p:tgtEl>
                                          <p:spTgt spid="29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Maximum-Likelihood Estimation</a:t>
            </a:r>
            <a:endParaRPr/>
          </a:p>
        </p:txBody>
      </p:sp>
      <p:sp>
        <p:nvSpPr>
          <p:cNvPr id="318" name="Google Shape;318;p14"/>
          <p:cNvSpPr txBox="1"/>
          <p:nvPr>
            <p:ph idx="1" type="subTitle"/>
          </p:nvPr>
        </p:nvSpPr>
        <p:spPr>
          <a:xfrm>
            <a:off x="685800" y="1828800"/>
            <a:ext cx="8077200" cy="1500188"/>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latin typeface="Calibri"/>
              <a:ea typeface="Calibri"/>
              <a:cs typeface="Calibri"/>
              <a:sym typeface="Calibri"/>
            </a:endParaRPr>
          </a:p>
        </p:txBody>
      </p:sp>
      <p:sp>
        <p:nvSpPr>
          <p:cNvPr id="319" name="Google Shape;31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Maximum-Likelihood Estimation</a:t>
            </a:r>
            <a:endParaRPr/>
          </a:p>
        </p:txBody>
      </p:sp>
      <p:sp>
        <p:nvSpPr>
          <p:cNvPr id="325" name="Google Shape;325;p15"/>
          <p:cNvSpPr txBox="1"/>
          <p:nvPr>
            <p:ph idx="1" type="body"/>
          </p:nvPr>
        </p:nvSpPr>
        <p:spPr>
          <a:xfrm>
            <a:off x="521594" y="1282253"/>
            <a:ext cx="8229600" cy="4526100"/>
          </a:xfrm>
          <a:prstGeom prst="rect">
            <a:avLst/>
          </a:prstGeom>
          <a:noFill/>
          <a:ln>
            <a:noFill/>
          </a:ln>
        </p:spPr>
        <p:txBody>
          <a:bodyPr anchorCtr="0" anchor="t" bIns="45700" lIns="91425" spcFirstLastPara="1" rIns="91425" wrap="square" tIns="45700">
            <a:normAutofit lnSpcReduction="20000"/>
          </a:bodyPr>
          <a:lstStyle/>
          <a:p>
            <a:pPr indent="-358140" lvl="0" marL="342900" rtl="0" algn="l">
              <a:spcBef>
                <a:spcPts val="0"/>
              </a:spcBef>
              <a:spcAft>
                <a:spcPts val="0"/>
              </a:spcAft>
              <a:buClr>
                <a:schemeClr val="dk1"/>
              </a:buClr>
              <a:buSzPts val="3200"/>
              <a:buChar char="•"/>
            </a:pPr>
            <a:r>
              <a:rPr lang="en-US">
                <a:latin typeface="Calibri"/>
                <a:ea typeface="Calibri"/>
                <a:cs typeface="Calibri"/>
                <a:sym typeface="Calibri"/>
              </a:rPr>
              <a:t>Assume a generative process (the model </a:t>
            </a:r>
            <a:r>
              <a:rPr i="1" lang="en-US">
                <a:latin typeface="Calibri"/>
                <a:ea typeface="Calibri"/>
                <a:cs typeface="Calibri"/>
                <a:sym typeface="Calibri"/>
              </a:rPr>
              <a:t>M</a:t>
            </a:r>
            <a:r>
              <a:rPr lang="en-US">
                <a:latin typeface="Calibri"/>
                <a:ea typeface="Calibri"/>
                <a:cs typeface="Calibri"/>
                <a:sym typeface="Calibri"/>
              </a:rPr>
              <a:t> ) </a:t>
            </a:r>
            <a:endParaRPr/>
          </a:p>
          <a:p>
            <a:pPr indent="-299085" lvl="1" marL="742950" rtl="0" algn="l">
              <a:spcBef>
                <a:spcPts val="518"/>
              </a:spcBef>
              <a:spcAft>
                <a:spcPts val="0"/>
              </a:spcAft>
              <a:buClr>
                <a:schemeClr val="dk1"/>
              </a:buClr>
              <a:buSzPts val="2800"/>
              <a:buChar char="–"/>
            </a:pPr>
            <a:r>
              <a:rPr lang="en-US">
                <a:latin typeface="Calibri"/>
                <a:ea typeface="Calibri"/>
                <a:cs typeface="Calibri"/>
                <a:sym typeface="Calibri"/>
              </a:rPr>
              <a:t>for creating instances of some artifact, for example, “friends graphs” </a:t>
            </a:r>
            <a:r>
              <a:rPr i="1" lang="en-US">
                <a:latin typeface="Calibri"/>
                <a:ea typeface="Calibri"/>
                <a:cs typeface="Calibri"/>
                <a:sym typeface="Calibri"/>
              </a:rPr>
              <a:t>G</a:t>
            </a:r>
            <a:r>
              <a:rPr baseline="-25000" i="1" lang="en-US">
                <a:latin typeface="Calibri"/>
                <a:ea typeface="Calibri"/>
                <a:cs typeface="Calibri"/>
                <a:sym typeface="Calibri"/>
              </a:rPr>
              <a:t>1 </a:t>
            </a:r>
            <a:r>
              <a:rPr i="1" lang="en-US">
                <a:latin typeface="Calibri"/>
                <a:ea typeface="Calibri"/>
                <a:cs typeface="Calibri"/>
                <a:sym typeface="Calibri"/>
              </a:rPr>
              <a:t>,…,G</a:t>
            </a:r>
            <a:r>
              <a:rPr baseline="-25000" i="1" lang="en-US">
                <a:latin typeface="Calibri"/>
                <a:ea typeface="Calibri"/>
                <a:cs typeface="Calibri"/>
                <a:sym typeface="Calibri"/>
              </a:rPr>
              <a:t>25 </a:t>
            </a:r>
            <a:r>
              <a:rPr i="1" lang="en-US">
                <a:latin typeface="Calibri"/>
                <a:ea typeface="Calibri"/>
                <a:cs typeface="Calibri"/>
                <a:sym typeface="Calibri"/>
              </a:rPr>
              <a:t>,..</a:t>
            </a:r>
            <a:endParaRPr/>
          </a:p>
          <a:p>
            <a:pPr indent="-358140" lvl="0" marL="342900" rtl="0" algn="l">
              <a:spcBef>
                <a:spcPts val="592"/>
              </a:spcBef>
              <a:spcAft>
                <a:spcPts val="0"/>
              </a:spcAft>
              <a:buClr>
                <a:schemeClr val="dk1"/>
              </a:buClr>
              <a:buSzPts val="3200"/>
              <a:buChar char="•"/>
            </a:pPr>
            <a:r>
              <a:rPr lang="en-US">
                <a:latin typeface="Calibri"/>
                <a:ea typeface="Calibri"/>
                <a:cs typeface="Calibri"/>
                <a:sym typeface="Calibri"/>
              </a:rPr>
              <a:t>The model has parameters </a:t>
            </a:r>
            <a:endParaRPr/>
          </a:p>
          <a:p>
            <a:pPr indent="-299085" lvl="1" marL="742950" rtl="0" algn="l">
              <a:spcBef>
                <a:spcPts val="518"/>
              </a:spcBef>
              <a:spcAft>
                <a:spcPts val="0"/>
              </a:spcAft>
              <a:buClr>
                <a:schemeClr val="dk1"/>
              </a:buClr>
              <a:buSzPts val="2800"/>
              <a:buChar char="–"/>
            </a:pPr>
            <a:r>
              <a:rPr lang="en-US">
                <a:latin typeface="Calibri"/>
                <a:ea typeface="Calibri"/>
                <a:cs typeface="Calibri"/>
                <a:sym typeface="Calibri"/>
              </a:rPr>
              <a:t>for determining </a:t>
            </a:r>
            <a:r>
              <a:rPr lang="en-US">
                <a:solidFill>
                  <a:srgbClr val="FF0000"/>
                </a:solidFill>
                <a:latin typeface="Calibri"/>
                <a:ea typeface="Calibri"/>
                <a:cs typeface="Calibri"/>
                <a:sym typeface="Calibri"/>
              </a:rPr>
              <a:t>the </a:t>
            </a:r>
            <a:r>
              <a:rPr lang="en-US" u="sng">
                <a:solidFill>
                  <a:srgbClr val="FF0000"/>
                </a:solidFill>
                <a:latin typeface="Calibri"/>
                <a:ea typeface="Calibri"/>
                <a:cs typeface="Calibri"/>
                <a:sym typeface="Calibri"/>
              </a:rPr>
              <a:t>probability</a:t>
            </a:r>
            <a:r>
              <a:rPr lang="en-US">
                <a:solidFill>
                  <a:srgbClr val="FF0000"/>
                </a:solidFill>
                <a:latin typeface="Calibri"/>
                <a:ea typeface="Calibri"/>
                <a:cs typeface="Calibri"/>
                <a:sym typeface="Calibri"/>
              </a:rPr>
              <a:t> of generating any particular instance of the artifact</a:t>
            </a:r>
            <a:endParaRPr/>
          </a:p>
          <a:p>
            <a:pPr indent="-299085" lvl="1" marL="742950" rtl="0" algn="l">
              <a:spcBef>
                <a:spcPts val="518"/>
              </a:spcBef>
              <a:spcAft>
                <a:spcPts val="0"/>
              </a:spcAft>
              <a:buClr>
                <a:schemeClr val="dk1"/>
              </a:buClr>
              <a:buSzPts val="2800"/>
              <a:buChar char="–"/>
            </a:pPr>
            <a:r>
              <a:rPr lang="en-US">
                <a:latin typeface="Calibri"/>
                <a:ea typeface="Calibri"/>
                <a:cs typeface="Calibri"/>
                <a:sym typeface="Calibri"/>
              </a:rPr>
              <a:t>the “likelihood”  of the parameter values</a:t>
            </a:r>
            <a:endParaRPr/>
          </a:p>
          <a:p>
            <a:pPr indent="-358140" lvl="0" marL="342900" rtl="0" algn="l">
              <a:spcBef>
                <a:spcPts val="592"/>
              </a:spcBef>
              <a:spcAft>
                <a:spcPts val="0"/>
              </a:spcAft>
              <a:buClr>
                <a:schemeClr val="dk1"/>
              </a:buClr>
              <a:buSzPts val="3200"/>
              <a:buChar char="•"/>
            </a:pPr>
            <a:r>
              <a:rPr lang="en-US">
                <a:latin typeface="Calibri"/>
                <a:ea typeface="Calibri"/>
                <a:cs typeface="Calibri"/>
                <a:sym typeface="Calibri"/>
              </a:rPr>
              <a:t>The </a:t>
            </a:r>
            <a:r>
              <a:rPr lang="en-US" u="sng">
                <a:latin typeface="Calibri"/>
                <a:ea typeface="Calibri"/>
                <a:cs typeface="Calibri"/>
                <a:sym typeface="Calibri"/>
              </a:rPr>
              <a:t>value of the parameters </a:t>
            </a:r>
            <a:r>
              <a:rPr lang="en-US">
                <a:latin typeface="Calibri"/>
                <a:ea typeface="Calibri"/>
                <a:cs typeface="Calibri"/>
                <a:sym typeface="Calibri"/>
              </a:rPr>
              <a:t>that gives the </a:t>
            </a:r>
            <a:r>
              <a:rPr lang="en-US" u="sng">
                <a:latin typeface="Calibri"/>
                <a:ea typeface="Calibri"/>
                <a:cs typeface="Calibri"/>
                <a:sym typeface="Calibri"/>
              </a:rPr>
              <a:t>largest value of the likelihood </a:t>
            </a:r>
            <a:r>
              <a:rPr lang="en-US">
                <a:latin typeface="Calibri"/>
                <a:ea typeface="Calibri"/>
                <a:cs typeface="Calibri"/>
                <a:sym typeface="Calibri"/>
              </a:rPr>
              <a:t>is the “correct” model for the observed artifact</a:t>
            </a:r>
            <a:endParaRPr/>
          </a:p>
        </p:txBody>
      </p:sp>
      <p:sp>
        <p:nvSpPr>
          <p:cNvPr id="326" name="Google Shape;326;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327" name="Google Shape;327;p15"/>
          <p:cNvSpPr txBox="1"/>
          <p:nvPr/>
        </p:nvSpPr>
        <p:spPr>
          <a:xfrm>
            <a:off x="1795726" y="5494450"/>
            <a:ext cx="5396400" cy="861900"/>
          </a:xfrm>
          <a:prstGeom prst="rect">
            <a:avLst/>
          </a:prstGeom>
          <a:solidFill>
            <a:srgbClr val="92CCDC"/>
          </a:solidFill>
          <a:ln cap="flat" cmpd="sng" w="9525">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2500">
                <a:solidFill>
                  <a:schemeClr val="dk1"/>
                </a:solidFill>
                <a:latin typeface="Calibri"/>
                <a:ea typeface="Calibri"/>
                <a:cs typeface="Calibri"/>
                <a:sym typeface="Calibri"/>
              </a:rPr>
              <a:t>What is the simplest model for a graph?</a:t>
            </a:r>
            <a:endParaRPr sz="2500"/>
          </a:p>
          <a:p>
            <a:pPr indent="0" lvl="0" marL="0" marR="0" rtl="0" algn="l">
              <a:spcBef>
                <a:spcPts val="0"/>
              </a:spcBef>
              <a:spcAft>
                <a:spcPts val="0"/>
              </a:spcAft>
              <a:buNone/>
            </a:pPr>
            <a:r>
              <a:rPr lang="en-US" sz="2500">
                <a:solidFill>
                  <a:schemeClr val="dk1"/>
                </a:solidFill>
                <a:latin typeface="Calibri"/>
                <a:ea typeface="Calibri"/>
                <a:cs typeface="Calibri"/>
                <a:sym typeface="Calibri"/>
              </a:rPr>
              <a:t>How many parameters does it have?</a:t>
            </a:r>
            <a:endParaRPr sz="2500"/>
          </a:p>
        </p:txBody>
      </p:sp>
      <p:sp>
        <p:nvSpPr>
          <p:cNvPr id="328" name="Google Shape;328;p15"/>
          <p:cNvSpPr txBox="1"/>
          <p:nvPr/>
        </p:nvSpPr>
        <p:spPr>
          <a:xfrm>
            <a:off x="7287096" y="3429007"/>
            <a:ext cx="1717200" cy="457800"/>
          </a:xfrm>
          <a:prstGeom prst="rect">
            <a:avLst/>
          </a:prstGeom>
          <a:solidFill>
            <a:srgbClr val="F2DAD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chemeClr val="dk1"/>
                </a:solidFill>
                <a:latin typeface="Calibri"/>
                <a:ea typeface="Calibri"/>
                <a:cs typeface="Calibri"/>
                <a:sym typeface="Calibri"/>
              </a:rPr>
              <a:t>P</a:t>
            </a:r>
            <a:r>
              <a:rPr lang="en-US" sz="2400">
                <a:solidFill>
                  <a:schemeClr val="dk1"/>
                </a:solidFill>
                <a:latin typeface="Calibri"/>
                <a:ea typeface="Calibri"/>
                <a:cs typeface="Calibri"/>
                <a:sym typeface="Calibri"/>
              </a:rPr>
              <a:t>(</a:t>
            </a:r>
            <a:r>
              <a:rPr i="1" lang="en-US" sz="2400">
                <a:solidFill>
                  <a:schemeClr val="dk1"/>
                </a:solidFill>
                <a:latin typeface="Calibri"/>
                <a:ea typeface="Calibri"/>
                <a:cs typeface="Calibri"/>
                <a:sym typeface="Calibri"/>
              </a:rPr>
              <a:t>G</a:t>
            </a:r>
            <a:r>
              <a:rPr baseline="-25000" i="1" lang="en-US" sz="2400">
                <a:solidFill>
                  <a:schemeClr val="dk1"/>
                </a:solidFill>
                <a:latin typeface="Calibri"/>
                <a:ea typeface="Calibri"/>
                <a:cs typeface="Calibri"/>
                <a:sym typeface="Calibri"/>
              </a:rPr>
              <a:t>5</a:t>
            </a:r>
            <a:r>
              <a:rPr lang="en-US" sz="2400">
                <a:solidFill>
                  <a:schemeClr val="dk1"/>
                </a:solidFill>
                <a:latin typeface="Calibri"/>
                <a:ea typeface="Calibri"/>
                <a:cs typeface="Calibri"/>
                <a:sym typeface="Calibri"/>
              </a:rPr>
              <a:t>|</a:t>
            </a:r>
            <a:r>
              <a:rPr i="1" lang="en-US" sz="2400">
                <a:solidFill>
                  <a:schemeClr val="dk1"/>
                </a:solidFill>
                <a:latin typeface="Calibri"/>
                <a:ea typeface="Calibri"/>
                <a:cs typeface="Calibri"/>
                <a:sym typeface="Calibri"/>
              </a:rPr>
              <a:t>M</a:t>
            </a:r>
            <a:r>
              <a:rPr lang="en-US" sz="2400">
                <a:solidFill>
                  <a:schemeClr val="dk1"/>
                </a:solidFill>
                <a:latin typeface="Calibri"/>
                <a:ea typeface="Calibri"/>
                <a:cs typeface="Calibri"/>
                <a:sym typeface="Calibri"/>
              </a:rPr>
              <a:t>) =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Simple MLE Example (1)</a:t>
            </a:r>
            <a:endParaRPr/>
          </a:p>
        </p:txBody>
      </p:sp>
      <p:sp>
        <p:nvSpPr>
          <p:cNvPr id="335" name="Google Shape;335;p16"/>
          <p:cNvSpPr txBox="1"/>
          <p:nvPr>
            <p:ph idx="1" type="body"/>
          </p:nvPr>
        </p:nvSpPr>
        <p:spPr>
          <a:xfrm>
            <a:off x="457200" y="1306686"/>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400"/>
              <a:buChar char="•"/>
            </a:pPr>
            <a:r>
              <a:rPr lang="en-US" sz="2400">
                <a:latin typeface="Calibri"/>
                <a:ea typeface="Calibri"/>
                <a:cs typeface="Calibri"/>
                <a:sym typeface="Calibri"/>
              </a:rPr>
              <a:t>Model: E</a:t>
            </a:r>
            <a:r>
              <a:rPr lang="en-US" sz="2800">
                <a:latin typeface="Calibri"/>
                <a:ea typeface="Calibri"/>
                <a:cs typeface="Calibri"/>
                <a:sym typeface="Calibri"/>
              </a:rPr>
              <a:t>ach edge is present with probability </a:t>
            </a:r>
            <a:r>
              <a:rPr i="1" lang="en-US" sz="2800">
                <a:latin typeface="Calibri"/>
                <a:ea typeface="Calibri"/>
                <a:cs typeface="Calibri"/>
                <a:sym typeface="Calibri"/>
              </a:rPr>
              <a:t>p</a:t>
            </a:r>
            <a:r>
              <a:rPr lang="en-US" sz="2800">
                <a:latin typeface="Calibri"/>
                <a:ea typeface="Calibri"/>
                <a:cs typeface="Calibri"/>
                <a:sym typeface="Calibri"/>
              </a:rPr>
              <a:t> with the presence or absence of each edge chosen independently</a:t>
            </a:r>
            <a:endParaRPr/>
          </a:p>
          <a:p>
            <a:pPr indent="-342900" lvl="0" marL="342900" rtl="0" algn="l">
              <a:spcBef>
                <a:spcPts val="560"/>
              </a:spcBef>
              <a:spcAft>
                <a:spcPts val="0"/>
              </a:spcAft>
              <a:buClr>
                <a:schemeClr val="dk1"/>
              </a:buClr>
              <a:buSzPts val="2400"/>
              <a:buChar char="•"/>
            </a:pPr>
            <a:r>
              <a:rPr lang="en-US" sz="2400">
                <a:latin typeface="Calibri"/>
                <a:ea typeface="Calibri"/>
                <a:cs typeface="Calibri"/>
                <a:sym typeface="Calibri"/>
              </a:rPr>
              <a:t>Parameter: </a:t>
            </a:r>
            <a:r>
              <a:rPr i="1" lang="en-US" sz="2800">
                <a:latin typeface="Calibri"/>
                <a:ea typeface="Calibri"/>
                <a:cs typeface="Calibri"/>
                <a:sym typeface="Calibri"/>
              </a:rPr>
              <a:t>p	</a:t>
            </a:r>
            <a:r>
              <a:rPr i="1" lang="en-US" sz="2000">
                <a:latin typeface="Calibri"/>
                <a:ea typeface="Calibri"/>
                <a:cs typeface="Calibri"/>
                <a:sym typeface="Calibri"/>
              </a:rPr>
              <a:t>// this model M has only one parameter</a:t>
            </a:r>
            <a:endParaRPr i="1" sz="2800">
              <a:latin typeface="Calibri"/>
              <a:ea typeface="Calibri"/>
              <a:cs typeface="Calibri"/>
              <a:sym typeface="Calibri"/>
            </a:endParaRPr>
          </a:p>
          <a:p>
            <a:pPr indent="-342900" lvl="0" marL="342900" rtl="0" algn="l">
              <a:spcBef>
                <a:spcPts val="480"/>
              </a:spcBef>
              <a:spcAft>
                <a:spcPts val="0"/>
              </a:spcAft>
              <a:buClr>
                <a:schemeClr val="dk1"/>
              </a:buClr>
              <a:buSzPts val="2400"/>
              <a:buChar char="•"/>
            </a:pPr>
            <a:r>
              <a:rPr lang="en-US" sz="2400">
                <a:latin typeface="Calibri"/>
                <a:ea typeface="Calibri"/>
                <a:cs typeface="Calibri"/>
                <a:sym typeface="Calibri"/>
              </a:rPr>
              <a:t>Example: a graph with 15 nodes and 23 edges</a:t>
            </a:r>
            <a:endParaRPr/>
          </a:p>
          <a:p>
            <a:pPr indent="-190500" lvl="0" marL="342900" rtl="0" algn="l">
              <a:spcBef>
                <a:spcPts val="480"/>
              </a:spcBef>
              <a:spcAft>
                <a:spcPts val="0"/>
              </a:spcAft>
              <a:buClr>
                <a:schemeClr val="dk1"/>
              </a:buClr>
              <a:buSzPts val="2400"/>
              <a:buNone/>
            </a:pPr>
            <a:r>
              <a:t/>
            </a:r>
            <a:endParaRPr sz="2400">
              <a:latin typeface="Calibri"/>
              <a:ea typeface="Calibri"/>
              <a:cs typeface="Calibri"/>
              <a:sym typeface="Calibri"/>
            </a:endParaRPr>
          </a:p>
        </p:txBody>
      </p:sp>
      <p:sp>
        <p:nvSpPr>
          <p:cNvPr id="336" name="Google Shape;33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337" name="Google Shape;337;p16"/>
          <p:cNvPicPr preferRelativeResize="0"/>
          <p:nvPr/>
        </p:nvPicPr>
        <p:blipFill rotWithShape="1">
          <a:blip r:embed="rId3">
            <a:alphaModFix/>
          </a:blip>
          <a:srcRect b="13098" l="0" r="0" t="0"/>
          <a:stretch/>
        </p:blipFill>
        <p:spPr>
          <a:xfrm>
            <a:off x="4632050" y="3561824"/>
            <a:ext cx="4305574" cy="2932650"/>
          </a:xfrm>
          <a:prstGeom prst="rect">
            <a:avLst/>
          </a:prstGeom>
          <a:noFill/>
          <a:ln>
            <a:noFill/>
          </a:ln>
        </p:spPr>
      </p:pic>
      <p:sp>
        <p:nvSpPr>
          <p:cNvPr id="338" name="Google Shape;338;p16"/>
          <p:cNvSpPr txBox="1"/>
          <p:nvPr/>
        </p:nvSpPr>
        <p:spPr>
          <a:xfrm>
            <a:off x="349250" y="3705225"/>
            <a:ext cx="4595813" cy="2831544"/>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orbel"/>
                <a:ea typeface="Corbel"/>
                <a:cs typeface="Corbel"/>
                <a:sym typeface="Corbel"/>
              </a:rPr>
              <a:t>How many pairs of nodes do we have? 105</a:t>
            </a:r>
            <a:endParaRPr/>
          </a:p>
          <a:p>
            <a:pPr indent="-342900" lvl="0" marL="342900" marR="0" rtl="0" algn="l">
              <a:spcBef>
                <a:spcPts val="0"/>
              </a:spcBef>
              <a:spcAft>
                <a:spcPts val="0"/>
              </a:spcAft>
              <a:buClr>
                <a:schemeClr val="dk1"/>
              </a:buClr>
              <a:buSzPts val="2400"/>
              <a:buFont typeface="Noto Sans Symbols"/>
              <a:buChar char="❑"/>
            </a:pPr>
            <a:r>
              <a:rPr lang="en-US" sz="2400">
                <a:solidFill>
                  <a:schemeClr val="dk1"/>
                </a:solidFill>
                <a:latin typeface="Corbel"/>
                <a:ea typeface="Corbel"/>
                <a:cs typeface="Corbel"/>
                <a:sym typeface="Corbel"/>
              </a:rPr>
              <a:t>If each edge is connected by a probability </a:t>
            </a:r>
            <a:r>
              <a:rPr i="1" lang="en-US" sz="2400">
                <a:solidFill>
                  <a:schemeClr val="dk1"/>
                </a:solidFill>
                <a:latin typeface="Corbel"/>
                <a:ea typeface="Corbel"/>
                <a:cs typeface="Corbel"/>
                <a:sym typeface="Corbel"/>
              </a:rPr>
              <a:t>p, the probability of having the graph on the right is </a:t>
            </a:r>
            <a:r>
              <a:rPr i="1" lang="en-US" sz="4000">
                <a:solidFill>
                  <a:schemeClr val="dk1"/>
                </a:solidFill>
                <a:latin typeface="Corbel"/>
                <a:ea typeface="Corbel"/>
                <a:cs typeface="Corbel"/>
                <a:sym typeface="Corbel"/>
              </a:rPr>
              <a:t>P(G</a:t>
            </a:r>
            <a:r>
              <a:rPr baseline="-25000" i="1" lang="en-US" sz="4000">
                <a:solidFill>
                  <a:schemeClr val="dk1"/>
                </a:solidFill>
                <a:latin typeface="Corbel"/>
                <a:ea typeface="Corbel"/>
                <a:cs typeface="Corbel"/>
                <a:sym typeface="Corbel"/>
              </a:rPr>
              <a:t>x</a:t>
            </a:r>
            <a:r>
              <a:rPr i="1" lang="en-US" sz="4000">
                <a:solidFill>
                  <a:schemeClr val="dk1"/>
                </a:solidFill>
                <a:latin typeface="Corbel"/>
                <a:ea typeface="Corbel"/>
                <a:cs typeface="Corbel"/>
                <a:sym typeface="Corbel"/>
              </a:rPr>
              <a:t>|M) = p</a:t>
            </a:r>
            <a:r>
              <a:rPr baseline="30000" i="1" lang="en-US" sz="4000">
                <a:solidFill>
                  <a:schemeClr val="dk1"/>
                </a:solidFill>
                <a:latin typeface="Corbel"/>
                <a:ea typeface="Corbel"/>
                <a:cs typeface="Corbel"/>
                <a:sym typeface="Corbel"/>
              </a:rPr>
              <a:t>23</a:t>
            </a:r>
            <a:r>
              <a:rPr i="1" lang="en-US" sz="4000">
                <a:solidFill>
                  <a:schemeClr val="dk1"/>
                </a:solidFill>
                <a:latin typeface="Corbel"/>
                <a:ea typeface="Corbel"/>
                <a:cs typeface="Corbel"/>
                <a:sym typeface="Corbel"/>
              </a:rPr>
              <a:t>(1-p)</a:t>
            </a:r>
            <a:r>
              <a:rPr baseline="30000" i="1" lang="en-US" sz="4000">
                <a:solidFill>
                  <a:schemeClr val="dk1"/>
                </a:solidFill>
                <a:latin typeface="Corbel"/>
                <a:ea typeface="Corbel"/>
                <a:cs typeface="Corbel"/>
                <a:sym typeface="Corbel"/>
              </a:rPr>
              <a:t>82</a:t>
            </a:r>
            <a:endParaRPr i="1" sz="4000">
              <a:solidFill>
                <a:schemeClr val="dk1"/>
              </a:solidFill>
              <a:latin typeface="Corbel"/>
              <a:ea typeface="Corbel"/>
              <a:cs typeface="Corbel"/>
              <a:sym typeface="Corbel"/>
            </a:endParaRPr>
          </a:p>
          <a:p>
            <a:pPr indent="-228600" lvl="0" marL="342900" marR="0" rtl="0" algn="l">
              <a:spcBef>
                <a:spcPts val="0"/>
              </a:spcBef>
              <a:spcAft>
                <a:spcPts val="0"/>
              </a:spcAft>
              <a:buClr>
                <a:schemeClr val="dk1"/>
              </a:buClr>
              <a:buSzPts val="1800"/>
              <a:buFont typeface="Noto Sans Symbols"/>
              <a:buNone/>
            </a:pPr>
            <a:r>
              <a:t/>
            </a:r>
            <a:endParaRPr sz="1800">
              <a:solidFill>
                <a:schemeClr val="dk1"/>
              </a:solidFill>
              <a:latin typeface="Arial"/>
              <a:ea typeface="Arial"/>
              <a:cs typeface="Arial"/>
              <a:sym typeface="Arial"/>
            </a:endParaRPr>
          </a:p>
        </p:txBody>
      </p:sp>
      <p:sp>
        <p:nvSpPr>
          <p:cNvPr id="339" name="Google Shape;339;p16"/>
          <p:cNvSpPr txBox="1"/>
          <p:nvPr/>
        </p:nvSpPr>
        <p:spPr>
          <a:xfrm>
            <a:off x="8169730" y="5794224"/>
            <a:ext cx="4283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Gx</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Simple MLE Example (2)</a:t>
            </a:r>
            <a:endParaRPr/>
          </a:p>
        </p:txBody>
      </p:sp>
      <p:sp>
        <p:nvSpPr>
          <p:cNvPr id="346" name="Google Shape;346;p17"/>
          <p:cNvSpPr txBox="1"/>
          <p:nvPr>
            <p:ph idx="1" type="body"/>
          </p:nvPr>
        </p:nvSpPr>
        <p:spPr>
          <a:xfrm>
            <a:off x="457200" y="1417638"/>
            <a:ext cx="8229600" cy="45261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b="1" lang="en-US" sz="2800">
                <a:latin typeface="Calibri"/>
                <a:ea typeface="Calibri"/>
                <a:cs typeface="Calibri"/>
                <a:sym typeface="Calibri"/>
              </a:rPr>
              <a:t>NOW, the other way around</a:t>
            </a:r>
            <a:endParaRPr/>
          </a:p>
          <a:p>
            <a:pPr indent="-342900" lvl="0" marL="342900" rtl="0" algn="l">
              <a:spcBef>
                <a:spcPts val="476"/>
              </a:spcBef>
              <a:spcAft>
                <a:spcPts val="0"/>
              </a:spcAft>
              <a:buClr>
                <a:schemeClr val="dk1"/>
              </a:buClr>
              <a:buSzPct val="100000"/>
              <a:buChar char="•"/>
            </a:pPr>
            <a:r>
              <a:rPr lang="en-US" sz="2800">
                <a:latin typeface="Calibri"/>
                <a:ea typeface="Calibri"/>
                <a:cs typeface="Calibri"/>
                <a:sym typeface="Calibri"/>
              </a:rPr>
              <a:t>Given this graph, what is the best value for </a:t>
            </a:r>
            <a:r>
              <a:rPr i="1" lang="en-US" sz="2800">
                <a:latin typeface="Calibri"/>
                <a:ea typeface="Calibri"/>
                <a:cs typeface="Calibri"/>
                <a:sym typeface="Calibri"/>
              </a:rPr>
              <a:t>p</a:t>
            </a:r>
            <a:r>
              <a:rPr lang="en-US" sz="2800">
                <a:latin typeface="Calibri"/>
                <a:ea typeface="Calibri"/>
                <a:cs typeface="Calibri"/>
                <a:sym typeface="Calibri"/>
              </a:rPr>
              <a:t> ?</a:t>
            </a:r>
            <a:endParaRPr/>
          </a:p>
          <a:p>
            <a:pPr indent="-342900" lvl="0" marL="342900" rtl="0" algn="l">
              <a:spcBef>
                <a:spcPts val="476"/>
              </a:spcBef>
              <a:spcAft>
                <a:spcPts val="0"/>
              </a:spcAft>
              <a:buClr>
                <a:schemeClr val="dk1"/>
              </a:buClr>
              <a:buSzPct val="100000"/>
              <a:buChar char="•"/>
            </a:pPr>
            <a:r>
              <a:rPr lang="en-US" sz="2800">
                <a:latin typeface="Calibri"/>
                <a:ea typeface="Calibri"/>
                <a:cs typeface="Calibri"/>
                <a:sym typeface="Calibri"/>
              </a:rPr>
              <a:t>Take the first derivative of the probability function and set it to 0 for finding the maximum/minimum of </a:t>
            </a:r>
            <a:r>
              <a:rPr i="1" lang="en-US" sz="2800">
                <a:latin typeface="Calibri"/>
                <a:ea typeface="Calibri"/>
                <a:cs typeface="Calibri"/>
                <a:sym typeface="Calibri"/>
              </a:rPr>
              <a:t>p</a:t>
            </a:r>
            <a:r>
              <a:rPr lang="en-US" sz="2800">
                <a:latin typeface="Calibri"/>
                <a:ea typeface="Calibri"/>
                <a:cs typeface="Calibri"/>
                <a:sym typeface="Calibri"/>
              </a:rPr>
              <a:t>, as follows</a:t>
            </a:r>
            <a:endParaRPr i="1" sz="2800">
              <a:latin typeface="Calibri"/>
              <a:ea typeface="Calibri"/>
              <a:cs typeface="Calibri"/>
              <a:sym typeface="Calibri"/>
            </a:endParaRPr>
          </a:p>
          <a:p>
            <a:pPr indent="-170180" lvl="0" marL="342900" rtl="0" algn="l">
              <a:spcBef>
                <a:spcPts val="544"/>
              </a:spcBef>
              <a:spcAft>
                <a:spcPts val="0"/>
              </a:spcAft>
              <a:buClr>
                <a:schemeClr val="dk1"/>
              </a:buClr>
              <a:buSzPct val="100000"/>
              <a:buNone/>
            </a:pPr>
            <a:r>
              <a:t/>
            </a:r>
            <a:endParaRPr>
              <a:latin typeface="Calibri"/>
              <a:ea typeface="Calibri"/>
              <a:cs typeface="Calibri"/>
              <a:sym typeface="Calibri"/>
            </a:endParaRPr>
          </a:p>
          <a:p>
            <a:pPr indent="-170180" lvl="0" marL="342900" rtl="0" algn="l">
              <a:spcBef>
                <a:spcPts val="544"/>
              </a:spcBef>
              <a:spcAft>
                <a:spcPts val="0"/>
              </a:spcAft>
              <a:buClr>
                <a:schemeClr val="dk1"/>
              </a:buClr>
              <a:buSzPct val="100000"/>
              <a:buNone/>
            </a:pPr>
            <a:r>
              <a:t/>
            </a:r>
            <a:endParaRPr>
              <a:latin typeface="Calibri"/>
              <a:ea typeface="Calibri"/>
              <a:cs typeface="Calibri"/>
              <a:sym typeface="Calibri"/>
            </a:endParaRPr>
          </a:p>
          <a:p>
            <a:pPr indent="0" lvl="2" marL="119062" rtl="0" algn="l">
              <a:spcBef>
                <a:spcPts val="0"/>
              </a:spcBef>
              <a:spcAft>
                <a:spcPts val="0"/>
              </a:spcAft>
              <a:buClr>
                <a:schemeClr val="accent1"/>
              </a:buClr>
              <a:buSzPct val="80000"/>
              <a:buNone/>
            </a:pPr>
            <a:r>
              <a:t/>
            </a:r>
            <a:endParaRPr>
              <a:latin typeface="Calibri"/>
              <a:ea typeface="Calibri"/>
              <a:cs typeface="Calibri"/>
              <a:sym typeface="Calibri"/>
            </a:endParaRPr>
          </a:p>
          <a:p>
            <a:pPr indent="0" lvl="2" marL="119062" rtl="0" algn="l">
              <a:spcBef>
                <a:spcPts val="0"/>
              </a:spcBef>
              <a:spcAft>
                <a:spcPts val="0"/>
              </a:spcAft>
              <a:buClr>
                <a:schemeClr val="accent1"/>
              </a:buClr>
              <a:buSzPct val="80000"/>
              <a:buNone/>
            </a:pPr>
            <a:r>
              <a:t/>
            </a:r>
            <a:endParaRPr>
              <a:latin typeface="Calibri"/>
              <a:ea typeface="Calibri"/>
              <a:cs typeface="Calibri"/>
              <a:sym typeface="Calibri"/>
            </a:endParaRPr>
          </a:p>
          <a:p>
            <a:pPr indent="-319088" lvl="2" marL="438150" rtl="0" algn="l">
              <a:spcBef>
                <a:spcPts val="0"/>
              </a:spcBef>
              <a:spcAft>
                <a:spcPts val="0"/>
              </a:spcAft>
              <a:buClr>
                <a:schemeClr val="accent1"/>
              </a:buClr>
              <a:buSzPct val="80000"/>
              <a:buFont typeface="Noto Sans Symbols"/>
              <a:buChar char="◼"/>
            </a:pPr>
            <a:r>
              <a:rPr lang="en-US" sz="2800">
                <a:latin typeface="Calibri"/>
                <a:ea typeface="Calibri"/>
                <a:cs typeface="Calibri"/>
                <a:sym typeface="Calibri"/>
              </a:rPr>
              <a:t>Maximum or minimum of </a:t>
            </a:r>
            <a:r>
              <a:rPr i="1" lang="en-US" sz="2800">
                <a:latin typeface="Calibri"/>
                <a:ea typeface="Calibri"/>
                <a:cs typeface="Calibri"/>
                <a:sym typeface="Calibri"/>
              </a:rPr>
              <a:t>p</a:t>
            </a:r>
            <a:r>
              <a:rPr baseline="30000" i="1" lang="en-US" sz="2800">
                <a:latin typeface="Calibri"/>
                <a:ea typeface="Calibri"/>
                <a:cs typeface="Calibri"/>
                <a:sym typeface="Calibri"/>
              </a:rPr>
              <a:t>23</a:t>
            </a:r>
            <a:r>
              <a:rPr i="1" lang="en-US" sz="2800">
                <a:latin typeface="Calibri"/>
                <a:ea typeface="Calibri"/>
                <a:cs typeface="Calibri"/>
                <a:sym typeface="Calibri"/>
              </a:rPr>
              <a:t>(1-p)</a:t>
            </a:r>
            <a:r>
              <a:rPr baseline="30000" i="1" lang="en-US" sz="2800">
                <a:latin typeface="Calibri"/>
                <a:ea typeface="Calibri"/>
                <a:cs typeface="Calibri"/>
                <a:sym typeface="Calibri"/>
              </a:rPr>
              <a:t>82 </a:t>
            </a:r>
            <a:r>
              <a:rPr i="1" lang="en-US" sz="2800">
                <a:latin typeface="Calibri"/>
                <a:ea typeface="Calibri"/>
                <a:cs typeface="Calibri"/>
                <a:sym typeface="Calibri"/>
              </a:rPr>
              <a:t>happens when</a:t>
            </a:r>
            <a:endParaRPr/>
          </a:p>
          <a:p>
            <a:pPr indent="-285750" lvl="1" marL="742950" rtl="0" algn="l">
              <a:spcBef>
                <a:spcPts val="476"/>
              </a:spcBef>
              <a:spcAft>
                <a:spcPts val="0"/>
              </a:spcAft>
              <a:buClr>
                <a:schemeClr val="dk1"/>
              </a:buClr>
              <a:buSzPct val="100000"/>
              <a:buChar char="–"/>
            </a:pPr>
            <a:r>
              <a:rPr lang="en-US">
                <a:latin typeface="Calibri"/>
                <a:ea typeface="Calibri"/>
                <a:cs typeface="Calibri"/>
                <a:sym typeface="Calibri"/>
              </a:rPr>
              <a:t>Either p=0 or 1 or 23(1-p)-82p = 0</a:t>
            </a:r>
            <a:endParaRPr/>
          </a:p>
          <a:p>
            <a:pPr indent="-285750" lvl="1" marL="742950" rtl="0" algn="l">
              <a:spcBef>
                <a:spcPts val="0"/>
              </a:spcBef>
              <a:spcAft>
                <a:spcPts val="0"/>
              </a:spcAft>
              <a:buClr>
                <a:schemeClr val="accent1"/>
              </a:buClr>
              <a:buSzPct val="80000"/>
              <a:buFont typeface="Noto Sans Symbols"/>
              <a:buChar char="◼"/>
            </a:pPr>
            <a:r>
              <a:rPr lang="en-US">
                <a:latin typeface="Calibri"/>
                <a:ea typeface="Calibri"/>
                <a:cs typeface="Calibri"/>
                <a:sym typeface="Calibri"/>
              </a:rPr>
              <a:t>The likelihood of generating the graph in the previous slide is maximized when 23(1-p)-82p = 0</a:t>
            </a:r>
            <a:endParaRPr/>
          </a:p>
          <a:p>
            <a:pPr indent="-342900" lvl="0" marL="342900" rtl="0" algn="l">
              <a:spcBef>
                <a:spcPts val="476"/>
              </a:spcBef>
              <a:spcAft>
                <a:spcPts val="0"/>
              </a:spcAft>
              <a:buClr>
                <a:schemeClr val="dk1"/>
              </a:buClr>
              <a:buSzPct val="100000"/>
              <a:buChar char="•"/>
            </a:pPr>
            <a:r>
              <a:rPr i="1" lang="en-US" sz="2800">
                <a:latin typeface="Calibri"/>
                <a:ea typeface="Calibri"/>
                <a:cs typeface="Calibri"/>
                <a:sym typeface="Calibri"/>
              </a:rPr>
              <a:t>That is: p</a:t>
            </a:r>
            <a:r>
              <a:rPr lang="en-US" sz="2800">
                <a:latin typeface="Calibri"/>
                <a:ea typeface="Calibri"/>
                <a:cs typeface="Calibri"/>
                <a:sym typeface="Calibri"/>
              </a:rPr>
              <a:t> = 23/105, therefore,</a:t>
            </a:r>
            <a:endParaRPr/>
          </a:p>
          <a:p>
            <a:pPr indent="-342900" lvl="0" marL="342900" rtl="0" algn="l">
              <a:spcBef>
                <a:spcPts val="544"/>
              </a:spcBef>
              <a:spcAft>
                <a:spcPts val="0"/>
              </a:spcAft>
              <a:buClr>
                <a:schemeClr val="dk1"/>
              </a:buClr>
              <a:buSzPct val="100000"/>
              <a:buFont typeface="Noto Sans Symbols"/>
              <a:buNone/>
            </a:pPr>
            <a:r>
              <a:t/>
            </a:r>
            <a:endParaRPr>
              <a:latin typeface="Calibri"/>
              <a:ea typeface="Calibri"/>
              <a:cs typeface="Calibri"/>
              <a:sym typeface="Calibri"/>
            </a:endParaRPr>
          </a:p>
        </p:txBody>
      </p:sp>
      <p:sp>
        <p:nvSpPr>
          <p:cNvPr id="347" name="Google Shape;347;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348" name="Google Shape;348;p17"/>
          <p:cNvPicPr preferRelativeResize="0"/>
          <p:nvPr/>
        </p:nvPicPr>
        <p:blipFill rotWithShape="1">
          <a:blip r:embed="rId3">
            <a:alphaModFix/>
          </a:blip>
          <a:srcRect b="0" l="0" r="0" t="0"/>
          <a:stretch/>
        </p:blipFill>
        <p:spPr>
          <a:xfrm>
            <a:off x="1606400" y="2761694"/>
            <a:ext cx="5213375" cy="731700"/>
          </a:xfrm>
          <a:prstGeom prst="rect">
            <a:avLst/>
          </a:prstGeom>
          <a:noFill/>
          <a:ln>
            <a:noFill/>
          </a:ln>
        </p:spPr>
      </p:pic>
      <p:pic>
        <p:nvPicPr>
          <p:cNvPr id="349" name="Google Shape;349;p17"/>
          <p:cNvPicPr preferRelativeResize="0"/>
          <p:nvPr/>
        </p:nvPicPr>
        <p:blipFill rotWithShape="1">
          <a:blip r:embed="rId4">
            <a:alphaModFix/>
          </a:blip>
          <a:srcRect b="0" l="0" r="0" t="0"/>
          <a:stretch/>
        </p:blipFill>
        <p:spPr>
          <a:xfrm>
            <a:off x="1710175" y="3283850"/>
            <a:ext cx="4710314" cy="731700"/>
          </a:xfrm>
          <a:prstGeom prst="rect">
            <a:avLst/>
          </a:prstGeom>
          <a:noFill/>
          <a:ln>
            <a:noFill/>
          </a:ln>
        </p:spPr>
      </p:pic>
      <p:sp>
        <p:nvSpPr>
          <p:cNvPr id="350" name="Google Shape;350;p17"/>
          <p:cNvSpPr/>
          <p:nvPr/>
        </p:nvSpPr>
        <p:spPr>
          <a:xfrm>
            <a:off x="6069175" y="2892400"/>
            <a:ext cx="750600" cy="1428900"/>
          </a:xfrm>
          <a:prstGeom prst="arc">
            <a:avLst>
              <a:gd fmla="val 19197837" name="adj1"/>
              <a:gd fmla="val 0" name="adj2"/>
            </a:avLst>
          </a:prstGeom>
          <a:noFill/>
          <a:ln cap="flat" cmpd="sng" w="28575">
            <a:solidFill>
              <a:schemeClr val="dk1"/>
            </a:solidFill>
            <a:prstDash val="solid"/>
            <a:round/>
            <a:headEnd len="sm" w="sm" type="none"/>
            <a:tailEnd len="med" w="med"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7"/>
          <p:cNvSpPr txBox="1"/>
          <p:nvPr/>
        </p:nvSpPr>
        <p:spPr>
          <a:xfrm>
            <a:off x="1228437" y="5758935"/>
            <a:ext cx="70791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P(G</a:t>
            </a:r>
            <a:r>
              <a:rPr baseline="-25000" lang="en-US" sz="1800">
                <a:solidFill>
                  <a:schemeClr val="dk1"/>
                </a:solidFill>
                <a:latin typeface="Arial"/>
                <a:ea typeface="Arial"/>
                <a:cs typeface="Arial"/>
                <a:sym typeface="Arial"/>
              </a:rPr>
              <a:t>x</a:t>
            </a:r>
            <a:r>
              <a:rPr lang="en-US" sz="1800">
                <a:solidFill>
                  <a:schemeClr val="dk1"/>
                </a:solidFill>
                <a:latin typeface="Arial"/>
                <a:ea typeface="Arial"/>
                <a:cs typeface="Arial"/>
                <a:sym typeface="Arial"/>
              </a:rPr>
              <a:t>|M) = p</a:t>
            </a:r>
            <a:r>
              <a:rPr baseline="30000" lang="en-US" sz="1800">
                <a:solidFill>
                  <a:schemeClr val="dk1"/>
                </a:solidFill>
                <a:latin typeface="Arial"/>
                <a:ea typeface="Arial"/>
                <a:cs typeface="Arial"/>
                <a:sym typeface="Arial"/>
              </a:rPr>
              <a:t>23</a:t>
            </a:r>
            <a:r>
              <a:rPr lang="en-US" sz="1800">
                <a:solidFill>
                  <a:schemeClr val="dk1"/>
                </a:solidFill>
                <a:latin typeface="Arial"/>
                <a:ea typeface="Arial"/>
                <a:cs typeface="Arial"/>
                <a:sym typeface="Arial"/>
              </a:rPr>
              <a:t>(1-p)</a:t>
            </a:r>
            <a:r>
              <a:rPr baseline="30000" lang="en-US" sz="1800">
                <a:solidFill>
                  <a:schemeClr val="dk1"/>
                </a:solidFill>
                <a:latin typeface="Arial"/>
                <a:ea typeface="Arial"/>
                <a:cs typeface="Arial"/>
                <a:sym typeface="Arial"/>
              </a:rPr>
              <a:t>82</a:t>
            </a:r>
            <a:r>
              <a:rPr lang="en-US" sz="1800">
                <a:solidFill>
                  <a:schemeClr val="dk1"/>
                </a:solidFill>
                <a:latin typeface="Arial"/>
                <a:ea typeface="Arial"/>
                <a:cs typeface="Arial"/>
                <a:sym typeface="Arial"/>
              </a:rPr>
              <a:t>=(23/105)^23 * (1-23/105)^82 = 1.0656135e-24</a:t>
            </a:r>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MLE Approach</a:t>
            </a:r>
            <a:endParaRPr/>
          </a:p>
        </p:txBody>
      </p:sp>
      <p:sp>
        <p:nvSpPr>
          <p:cNvPr id="357" name="Google Shape;357;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t>Given a graph </a:t>
            </a:r>
            <a:r>
              <a:rPr i="1" lang="en-US"/>
              <a:t>G</a:t>
            </a:r>
            <a:endParaRPr/>
          </a:p>
          <a:p>
            <a:pPr indent="-285750" lvl="1" marL="742950" rtl="0" algn="l">
              <a:spcBef>
                <a:spcPts val="560"/>
              </a:spcBef>
              <a:spcAft>
                <a:spcPts val="0"/>
              </a:spcAft>
              <a:buClr>
                <a:schemeClr val="dk1"/>
              </a:buClr>
              <a:buSzPts val="2800"/>
              <a:buChar char="–"/>
            </a:pPr>
            <a:r>
              <a:rPr lang="en-US"/>
              <a:t>Write up a probability function </a:t>
            </a:r>
            <a:r>
              <a:rPr i="1" lang="en-US"/>
              <a:t>f</a:t>
            </a:r>
            <a:r>
              <a:rPr lang="en-US"/>
              <a:t>(</a:t>
            </a:r>
            <a:r>
              <a:rPr i="1" lang="en-US"/>
              <a:t>p</a:t>
            </a:r>
            <a:r>
              <a:rPr lang="en-US"/>
              <a:t>) of </a:t>
            </a:r>
            <a:r>
              <a:rPr i="1" lang="en-US"/>
              <a:t>G</a:t>
            </a:r>
            <a:endParaRPr/>
          </a:p>
          <a:p>
            <a:pPr indent="-285750" lvl="1" marL="742950" rtl="0" algn="l">
              <a:spcBef>
                <a:spcPts val="560"/>
              </a:spcBef>
              <a:spcAft>
                <a:spcPts val="0"/>
              </a:spcAft>
              <a:buClr>
                <a:schemeClr val="dk1"/>
              </a:buClr>
              <a:buSzPts val="2800"/>
              <a:buChar char="–"/>
            </a:pPr>
            <a:r>
              <a:rPr lang="en-US"/>
              <a:t>To find the best </a:t>
            </a:r>
            <a:r>
              <a:rPr i="1" lang="en-US"/>
              <a:t>p</a:t>
            </a:r>
            <a:r>
              <a:rPr lang="en-US"/>
              <a:t> for </a:t>
            </a:r>
            <a:r>
              <a:rPr i="1" lang="en-US"/>
              <a:t>f</a:t>
            </a:r>
            <a:r>
              <a:rPr lang="en-US"/>
              <a:t>(</a:t>
            </a:r>
            <a:r>
              <a:rPr i="1" lang="en-US"/>
              <a:t>p</a:t>
            </a:r>
            <a:r>
              <a:rPr lang="en-US"/>
              <a:t>):</a:t>
            </a:r>
            <a:endParaRPr/>
          </a:p>
          <a:p>
            <a:pPr indent="-228600" lvl="2" marL="1143000" rtl="0" algn="l">
              <a:spcBef>
                <a:spcPts val="480"/>
              </a:spcBef>
              <a:spcAft>
                <a:spcPts val="0"/>
              </a:spcAft>
              <a:buClr>
                <a:schemeClr val="dk1"/>
              </a:buClr>
              <a:buSzPts val="2400"/>
              <a:buChar char="•"/>
            </a:pPr>
            <a:r>
              <a:rPr lang="en-US"/>
              <a:t>Set the derivative of </a:t>
            </a:r>
            <a:r>
              <a:rPr i="1" lang="en-US"/>
              <a:t>f</a:t>
            </a:r>
            <a:r>
              <a:rPr lang="en-US"/>
              <a:t>(</a:t>
            </a:r>
            <a:r>
              <a:rPr i="1" lang="en-US"/>
              <a:t>p</a:t>
            </a:r>
            <a:r>
              <a:rPr lang="en-US"/>
              <a:t>) to be 0:  </a:t>
            </a:r>
            <a:r>
              <a:rPr i="1" lang="en-US"/>
              <a:t>f</a:t>
            </a:r>
            <a:r>
              <a:rPr lang="en-US"/>
              <a:t> ‘(</a:t>
            </a:r>
            <a:r>
              <a:rPr i="1" lang="en-US"/>
              <a:t>p</a:t>
            </a:r>
            <a:r>
              <a:rPr lang="en-US"/>
              <a:t>) = 0</a:t>
            </a:r>
            <a:endParaRPr/>
          </a:p>
          <a:p>
            <a:pPr indent="-228600" lvl="2" marL="1143000" rtl="0" algn="l">
              <a:spcBef>
                <a:spcPts val="480"/>
              </a:spcBef>
              <a:spcAft>
                <a:spcPts val="0"/>
              </a:spcAft>
              <a:buClr>
                <a:schemeClr val="dk1"/>
              </a:buClr>
              <a:buSzPts val="2400"/>
              <a:buChar char="•"/>
            </a:pPr>
            <a:r>
              <a:rPr lang="en-US"/>
              <a:t>Solve the equation </a:t>
            </a:r>
            <a:r>
              <a:rPr i="1" lang="en-US"/>
              <a:t>f</a:t>
            </a:r>
            <a:r>
              <a:rPr lang="en-US"/>
              <a:t> ‘(</a:t>
            </a:r>
            <a:r>
              <a:rPr i="1" lang="en-US"/>
              <a:t>p</a:t>
            </a:r>
            <a:r>
              <a:rPr lang="en-US"/>
              <a:t>)=0 to get </a:t>
            </a:r>
            <a:r>
              <a:rPr i="1" lang="en-US"/>
              <a:t>p</a:t>
            </a:r>
            <a:endParaRPr/>
          </a:p>
          <a:p>
            <a:pPr indent="-342900" lvl="0" marL="342900" rtl="0" algn="l">
              <a:spcBef>
                <a:spcPts val="640"/>
              </a:spcBef>
              <a:spcAft>
                <a:spcPts val="0"/>
              </a:spcAft>
              <a:buClr>
                <a:schemeClr val="dk1"/>
              </a:buClr>
              <a:buSzPts val="3200"/>
              <a:buChar char="•"/>
            </a:pPr>
            <a:r>
              <a:rPr i="1" lang="en-US"/>
              <a:t>The result p will be the “best” model for G</a:t>
            </a:r>
            <a:endParaRPr/>
          </a:p>
        </p:txBody>
      </p:sp>
      <p:sp>
        <p:nvSpPr>
          <p:cNvPr id="358" name="Google Shape;358;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1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Affiliation-Graph Model</a:t>
            </a:r>
            <a:endParaRPr/>
          </a:p>
        </p:txBody>
      </p:sp>
      <p:sp>
        <p:nvSpPr>
          <p:cNvPr id="364" name="Google Shape;364;p19"/>
          <p:cNvSpPr txBox="1"/>
          <p:nvPr>
            <p:ph idx="1" type="subTitle"/>
          </p:nvPr>
        </p:nvSpPr>
        <p:spPr>
          <a:xfrm>
            <a:off x="685800" y="1828800"/>
            <a:ext cx="8077200" cy="1500188"/>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rgbClr val="888888"/>
              </a:buClr>
              <a:buSzPts val="3200"/>
              <a:buNone/>
            </a:pPr>
            <a:r>
              <a:t/>
            </a:r>
            <a:endParaRPr>
              <a:latin typeface="Calibri"/>
              <a:ea typeface="Calibri"/>
              <a:cs typeface="Calibri"/>
              <a:sym typeface="Calibri"/>
            </a:endParaRPr>
          </a:p>
        </p:txBody>
      </p:sp>
      <p:sp>
        <p:nvSpPr>
          <p:cNvPr id="365" name="Google Shape;365;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
          <p:cNvPicPr preferRelativeResize="0"/>
          <p:nvPr/>
        </p:nvPicPr>
        <p:blipFill rotWithShape="1">
          <a:blip r:embed="rId3">
            <a:alphaModFix/>
          </a:blip>
          <a:srcRect b="0" l="0" r="0" t="2534"/>
          <a:stretch/>
        </p:blipFill>
        <p:spPr>
          <a:xfrm rot="-1214489">
            <a:off x="-6049" y="1560082"/>
            <a:ext cx="6248586" cy="5554175"/>
          </a:xfrm>
          <a:prstGeom prst="snipRoundRect">
            <a:avLst>
              <a:gd fmla="val 16667" name="adj1"/>
              <a:gd fmla="val 27580" name="adj2"/>
            </a:avLst>
          </a:prstGeom>
          <a:noFill/>
          <a:ln>
            <a:noFill/>
          </a:ln>
        </p:spPr>
      </p:pic>
      <p:sp>
        <p:nvSpPr>
          <p:cNvPr id="107" name="Google Shape;107;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Identifying Communities</a:t>
            </a:r>
            <a:endParaRPr>
              <a:solidFill>
                <a:srgbClr val="337ED8"/>
              </a:solidFill>
            </a:endParaRPr>
          </a:p>
        </p:txBody>
      </p:sp>
      <p:sp>
        <p:nvSpPr>
          <p:cNvPr id="108" name="Google Shape;10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sp>
        <p:nvSpPr>
          <p:cNvPr id="109" name="Google Shape;109;p2"/>
          <p:cNvSpPr txBox="1"/>
          <p:nvPr/>
        </p:nvSpPr>
        <p:spPr>
          <a:xfrm>
            <a:off x="5867400" y="6027738"/>
            <a:ext cx="32766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Football Teams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Games played</a:t>
            </a:r>
            <a:endParaRPr b="1" sz="2400">
              <a:solidFill>
                <a:schemeClr val="dk1"/>
              </a:solidFill>
              <a:latin typeface="Corbel"/>
              <a:ea typeface="Corbel"/>
              <a:cs typeface="Corbel"/>
              <a:sym typeface="Corbel"/>
            </a:endParaRPr>
          </a:p>
        </p:txBody>
      </p:sp>
      <p:sp>
        <p:nvSpPr>
          <p:cNvPr id="110" name="Google Shape;110;p2"/>
          <p:cNvSpPr/>
          <p:nvPr/>
        </p:nvSpPr>
        <p:spPr>
          <a:xfrm>
            <a:off x="5334000" y="1281113"/>
            <a:ext cx="3470275" cy="1919287"/>
          </a:xfrm>
          <a:prstGeom prst="wedgeRoundRectCallout">
            <a:avLst>
              <a:gd fmla="val -53369" name="adj1"/>
              <a:gd fmla="val 86916" name="adj2"/>
              <a:gd fmla="val 16667" name="adj3"/>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Can we identify node groups?</a:t>
            </a:r>
            <a:endParaRPr/>
          </a:p>
          <a:p>
            <a:pPr indent="0" lvl="0" marL="0" marR="0" rtl="0" algn="ctr">
              <a:spcBef>
                <a:spcPts val="0"/>
              </a:spcBef>
              <a:spcAft>
                <a:spcPts val="0"/>
              </a:spcAft>
              <a:buNone/>
            </a:pPr>
            <a:r>
              <a:rPr b="1" lang="en-US" sz="2800">
                <a:solidFill>
                  <a:schemeClr val="lt1"/>
                </a:solidFill>
                <a:latin typeface="Calibri"/>
                <a:ea typeface="Calibri"/>
                <a:cs typeface="Calibri"/>
                <a:sym typeface="Calibri"/>
              </a:rPr>
              <a:t>(communities, modules, clusters)</a:t>
            </a:r>
            <a:endParaRPr b="1"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p20"/>
          <p:cNvGrpSpPr/>
          <p:nvPr/>
        </p:nvGrpSpPr>
        <p:grpSpPr>
          <a:xfrm>
            <a:off x="1690169" y="2043077"/>
            <a:ext cx="3066500" cy="1038549"/>
            <a:chOff x="1689681" y="2054951"/>
            <a:chExt cx="3067556" cy="1037911"/>
          </a:xfrm>
        </p:grpSpPr>
        <p:cxnSp>
          <p:nvCxnSpPr>
            <p:cNvPr id="371" name="Google Shape;371;p20"/>
            <p:cNvCxnSpPr>
              <a:stCxn id="372" idx="7"/>
            </p:cNvCxnSpPr>
            <p:nvPr/>
          </p:nvCxnSpPr>
          <p:spPr>
            <a:xfrm flipH="1" rot="10800000">
              <a:off x="1689681" y="2055161"/>
              <a:ext cx="884400" cy="1037700"/>
            </a:xfrm>
            <a:prstGeom prst="straightConnector1">
              <a:avLst/>
            </a:prstGeom>
            <a:noFill/>
            <a:ln cap="flat" cmpd="sng" w="19050">
              <a:solidFill>
                <a:srgbClr val="538CD5"/>
              </a:solidFill>
              <a:prstDash val="solid"/>
              <a:round/>
              <a:headEnd len="sm" w="sm" type="none"/>
              <a:tailEnd len="sm" w="sm" type="none"/>
            </a:ln>
          </p:spPr>
        </p:cxnSp>
        <p:cxnSp>
          <p:nvCxnSpPr>
            <p:cNvPr id="373" name="Google Shape;373;p20"/>
            <p:cNvCxnSpPr>
              <a:stCxn id="374" idx="7"/>
            </p:cNvCxnSpPr>
            <p:nvPr/>
          </p:nvCxnSpPr>
          <p:spPr>
            <a:xfrm flipH="1" rot="10800000">
              <a:off x="1977350" y="2055161"/>
              <a:ext cx="597000" cy="1037700"/>
            </a:xfrm>
            <a:prstGeom prst="straightConnector1">
              <a:avLst/>
            </a:prstGeom>
            <a:noFill/>
            <a:ln cap="flat" cmpd="sng" w="19050">
              <a:solidFill>
                <a:srgbClr val="538CD5"/>
              </a:solidFill>
              <a:prstDash val="solid"/>
              <a:round/>
              <a:headEnd len="sm" w="sm" type="none"/>
              <a:tailEnd len="sm" w="sm" type="none"/>
            </a:ln>
          </p:spPr>
        </p:cxnSp>
        <p:cxnSp>
          <p:nvCxnSpPr>
            <p:cNvPr id="375" name="Google Shape;375;p20"/>
            <p:cNvCxnSpPr>
              <a:stCxn id="376" idx="0"/>
            </p:cNvCxnSpPr>
            <p:nvPr/>
          </p:nvCxnSpPr>
          <p:spPr>
            <a:xfrm flipH="1" rot="10800000">
              <a:off x="2215049" y="2054951"/>
              <a:ext cx="358800" cy="1017000"/>
            </a:xfrm>
            <a:prstGeom prst="straightConnector1">
              <a:avLst/>
            </a:prstGeom>
            <a:noFill/>
            <a:ln cap="flat" cmpd="sng" w="19050">
              <a:solidFill>
                <a:srgbClr val="538CD5"/>
              </a:solidFill>
              <a:prstDash val="solid"/>
              <a:round/>
              <a:headEnd len="sm" w="sm" type="none"/>
              <a:tailEnd len="sm" w="sm" type="none"/>
            </a:ln>
          </p:spPr>
        </p:cxnSp>
        <p:cxnSp>
          <p:nvCxnSpPr>
            <p:cNvPr id="377" name="Google Shape;377;p20"/>
            <p:cNvCxnSpPr>
              <a:stCxn id="378" idx="0"/>
            </p:cNvCxnSpPr>
            <p:nvPr/>
          </p:nvCxnSpPr>
          <p:spPr>
            <a:xfrm flipH="1" rot="10800000">
              <a:off x="2503279" y="2054951"/>
              <a:ext cx="71400" cy="1017000"/>
            </a:xfrm>
            <a:prstGeom prst="straightConnector1">
              <a:avLst/>
            </a:prstGeom>
            <a:noFill/>
            <a:ln cap="flat" cmpd="sng" w="19050">
              <a:solidFill>
                <a:srgbClr val="538CD5"/>
              </a:solidFill>
              <a:prstDash val="solid"/>
              <a:round/>
              <a:headEnd len="sm" w="sm" type="none"/>
              <a:tailEnd len="sm" w="sm" type="none"/>
            </a:ln>
          </p:spPr>
        </p:cxnSp>
        <p:cxnSp>
          <p:nvCxnSpPr>
            <p:cNvPr id="379" name="Google Shape;379;p20"/>
            <p:cNvCxnSpPr>
              <a:stCxn id="380" idx="0"/>
            </p:cNvCxnSpPr>
            <p:nvPr/>
          </p:nvCxnSpPr>
          <p:spPr>
            <a:xfrm rot="10800000">
              <a:off x="2575510" y="2054951"/>
              <a:ext cx="216000" cy="1017000"/>
            </a:xfrm>
            <a:prstGeom prst="straightConnector1">
              <a:avLst/>
            </a:prstGeom>
            <a:noFill/>
            <a:ln cap="flat" cmpd="sng" w="19050">
              <a:solidFill>
                <a:srgbClr val="538CD5"/>
              </a:solidFill>
              <a:prstDash val="solid"/>
              <a:round/>
              <a:headEnd len="sm" w="sm" type="none"/>
              <a:tailEnd len="sm" w="sm" type="none"/>
            </a:ln>
          </p:spPr>
        </p:cxnSp>
        <p:cxnSp>
          <p:nvCxnSpPr>
            <p:cNvPr id="381" name="Google Shape;381;p20"/>
            <p:cNvCxnSpPr>
              <a:stCxn id="382" idx="1"/>
            </p:cNvCxnSpPr>
            <p:nvPr/>
          </p:nvCxnSpPr>
          <p:spPr>
            <a:xfrm rot="10800000">
              <a:off x="2573654" y="2055161"/>
              <a:ext cx="454200" cy="1037700"/>
            </a:xfrm>
            <a:prstGeom prst="straightConnector1">
              <a:avLst/>
            </a:prstGeom>
            <a:noFill/>
            <a:ln cap="flat" cmpd="sng" w="19050">
              <a:solidFill>
                <a:srgbClr val="538CD5"/>
              </a:solidFill>
              <a:prstDash val="solid"/>
              <a:round/>
              <a:headEnd len="sm" w="sm" type="none"/>
              <a:tailEnd len="sm" w="sm" type="none"/>
            </a:ln>
          </p:spPr>
        </p:cxnSp>
        <p:cxnSp>
          <p:nvCxnSpPr>
            <p:cNvPr id="383" name="Google Shape;383;p20"/>
            <p:cNvCxnSpPr>
              <a:stCxn id="384" idx="1"/>
            </p:cNvCxnSpPr>
            <p:nvPr/>
          </p:nvCxnSpPr>
          <p:spPr>
            <a:xfrm rot="10800000">
              <a:off x="2575278" y="2055161"/>
              <a:ext cx="741600" cy="1037700"/>
            </a:xfrm>
            <a:prstGeom prst="straightConnector1">
              <a:avLst/>
            </a:prstGeom>
            <a:noFill/>
            <a:ln cap="flat" cmpd="sng" w="19050">
              <a:solidFill>
                <a:srgbClr val="538CD5"/>
              </a:solidFill>
              <a:prstDash val="solid"/>
              <a:round/>
              <a:headEnd len="sm" w="sm" type="none"/>
              <a:tailEnd len="sm" w="sm" type="none"/>
            </a:ln>
          </p:spPr>
        </p:cxnSp>
        <p:cxnSp>
          <p:nvCxnSpPr>
            <p:cNvPr id="385" name="Google Shape;385;p20"/>
            <p:cNvCxnSpPr>
              <a:stCxn id="386" idx="1"/>
            </p:cNvCxnSpPr>
            <p:nvPr/>
          </p:nvCxnSpPr>
          <p:spPr>
            <a:xfrm rot="10800000">
              <a:off x="2575315" y="2055161"/>
              <a:ext cx="1029000" cy="1037700"/>
            </a:xfrm>
            <a:prstGeom prst="straightConnector1">
              <a:avLst/>
            </a:prstGeom>
            <a:noFill/>
            <a:ln cap="flat" cmpd="sng" w="19050">
              <a:solidFill>
                <a:srgbClr val="538CD5"/>
              </a:solidFill>
              <a:prstDash val="solid"/>
              <a:round/>
              <a:headEnd len="sm" w="sm" type="none"/>
              <a:tailEnd len="sm" w="sm" type="none"/>
            </a:ln>
          </p:spPr>
        </p:cxnSp>
        <p:cxnSp>
          <p:nvCxnSpPr>
            <p:cNvPr id="387" name="Google Shape;387;p20"/>
            <p:cNvCxnSpPr>
              <a:stCxn id="380" idx="7"/>
            </p:cNvCxnSpPr>
            <p:nvPr/>
          </p:nvCxnSpPr>
          <p:spPr>
            <a:xfrm flipH="1" rot="10800000">
              <a:off x="2842603" y="2055161"/>
              <a:ext cx="740100" cy="1037700"/>
            </a:xfrm>
            <a:prstGeom prst="straightConnector1">
              <a:avLst/>
            </a:prstGeom>
            <a:noFill/>
            <a:ln cap="flat" cmpd="sng" w="19050">
              <a:solidFill>
                <a:srgbClr val="00B050"/>
              </a:solidFill>
              <a:prstDash val="solid"/>
              <a:round/>
              <a:headEnd len="sm" w="sm" type="none"/>
              <a:tailEnd len="sm" w="sm" type="none"/>
            </a:ln>
          </p:spPr>
        </p:cxnSp>
        <p:cxnSp>
          <p:nvCxnSpPr>
            <p:cNvPr id="388" name="Google Shape;388;p20"/>
            <p:cNvCxnSpPr>
              <a:stCxn id="382" idx="0"/>
            </p:cNvCxnSpPr>
            <p:nvPr/>
          </p:nvCxnSpPr>
          <p:spPr>
            <a:xfrm flipH="1" rot="10800000">
              <a:off x="3078947" y="2054951"/>
              <a:ext cx="503400" cy="1017000"/>
            </a:xfrm>
            <a:prstGeom prst="straightConnector1">
              <a:avLst/>
            </a:prstGeom>
            <a:noFill/>
            <a:ln cap="flat" cmpd="sng" w="19050">
              <a:solidFill>
                <a:srgbClr val="00B050"/>
              </a:solidFill>
              <a:prstDash val="solid"/>
              <a:round/>
              <a:headEnd len="sm" w="sm" type="none"/>
              <a:tailEnd len="sm" w="sm" type="none"/>
            </a:ln>
          </p:spPr>
        </p:cxnSp>
        <p:cxnSp>
          <p:nvCxnSpPr>
            <p:cNvPr id="389" name="Google Shape;389;p20"/>
            <p:cNvCxnSpPr>
              <a:stCxn id="384" idx="0"/>
            </p:cNvCxnSpPr>
            <p:nvPr/>
          </p:nvCxnSpPr>
          <p:spPr>
            <a:xfrm flipH="1" rot="10800000">
              <a:off x="3367971" y="2054951"/>
              <a:ext cx="216000" cy="1017000"/>
            </a:xfrm>
            <a:prstGeom prst="straightConnector1">
              <a:avLst/>
            </a:prstGeom>
            <a:noFill/>
            <a:ln cap="flat" cmpd="sng" w="19050">
              <a:solidFill>
                <a:srgbClr val="00B050"/>
              </a:solidFill>
              <a:prstDash val="solid"/>
              <a:round/>
              <a:headEnd len="sm" w="sm" type="none"/>
              <a:tailEnd len="sm" w="sm" type="none"/>
            </a:ln>
          </p:spPr>
        </p:cxnSp>
        <p:cxnSp>
          <p:nvCxnSpPr>
            <p:cNvPr id="390" name="Google Shape;390;p20"/>
            <p:cNvCxnSpPr>
              <a:stCxn id="386" idx="0"/>
            </p:cNvCxnSpPr>
            <p:nvPr/>
          </p:nvCxnSpPr>
          <p:spPr>
            <a:xfrm rot="10800000">
              <a:off x="3582208" y="2054951"/>
              <a:ext cx="73200" cy="1017000"/>
            </a:xfrm>
            <a:prstGeom prst="straightConnector1">
              <a:avLst/>
            </a:prstGeom>
            <a:noFill/>
            <a:ln cap="flat" cmpd="sng" w="19050">
              <a:solidFill>
                <a:srgbClr val="00B050"/>
              </a:solidFill>
              <a:prstDash val="solid"/>
              <a:round/>
              <a:headEnd len="sm" w="sm" type="none"/>
              <a:tailEnd len="sm" w="sm" type="none"/>
            </a:ln>
          </p:spPr>
        </p:cxnSp>
        <p:cxnSp>
          <p:nvCxnSpPr>
            <p:cNvPr id="391" name="Google Shape;391;p20"/>
            <p:cNvCxnSpPr>
              <a:stCxn id="392" idx="1"/>
            </p:cNvCxnSpPr>
            <p:nvPr/>
          </p:nvCxnSpPr>
          <p:spPr>
            <a:xfrm rot="10800000">
              <a:off x="3583507" y="2055161"/>
              <a:ext cx="309600" cy="1037700"/>
            </a:xfrm>
            <a:prstGeom prst="straightConnector1">
              <a:avLst/>
            </a:prstGeom>
            <a:noFill/>
            <a:ln cap="flat" cmpd="sng" w="19050">
              <a:solidFill>
                <a:srgbClr val="00B050"/>
              </a:solidFill>
              <a:prstDash val="solid"/>
              <a:round/>
              <a:headEnd len="sm" w="sm" type="none"/>
              <a:tailEnd len="sm" w="sm" type="none"/>
            </a:ln>
          </p:spPr>
        </p:cxnSp>
        <p:cxnSp>
          <p:nvCxnSpPr>
            <p:cNvPr id="393" name="Google Shape;393;p20"/>
            <p:cNvCxnSpPr>
              <a:stCxn id="394" idx="1"/>
            </p:cNvCxnSpPr>
            <p:nvPr/>
          </p:nvCxnSpPr>
          <p:spPr>
            <a:xfrm rot="10800000">
              <a:off x="3583776" y="2055161"/>
              <a:ext cx="597000" cy="1037700"/>
            </a:xfrm>
            <a:prstGeom prst="straightConnector1">
              <a:avLst/>
            </a:prstGeom>
            <a:noFill/>
            <a:ln cap="flat" cmpd="sng" w="19050">
              <a:solidFill>
                <a:srgbClr val="00B050"/>
              </a:solidFill>
              <a:prstDash val="solid"/>
              <a:round/>
              <a:headEnd len="sm" w="sm" type="none"/>
              <a:tailEnd len="sm" w="sm" type="none"/>
            </a:ln>
          </p:spPr>
        </p:cxnSp>
        <p:cxnSp>
          <p:nvCxnSpPr>
            <p:cNvPr id="395" name="Google Shape;395;p20"/>
            <p:cNvCxnSpPr>
              <a:stCxn id="396" idx="1"/>
            </p:cNvCxnSpPr>
            <p:nvPr/>
          </p:nvCxnSpPr>
          <p:spPr>
            <a:xfrm rot="10800000">
              <a:off x="3583368" y="2055161"/>
              <a:ext cx="886200" cy="1037700"/>
            </a:xfrm>
            <a:prstGeom prst="straightConnector1">
              <a:avLst/>
            </a:prstGeom>
            <a:noFill/>
            <a:ln cap="flat" cmpd="sng" w="19050">
              <a:solidFill>
                <a:srgbClr val="00B050"/>
              </a:solidFill>
              <a:prstDash val="solid"/>
              <a:round/>
              <a:headEnd len="sm" w="sm" type="none"/>
              <a:tailEnd len="sm" w="sm" type="none"/>
            </a:ln>
          </p:spPr>
        </p:cxnSp>
        <p:cxnSp>
          <p:nvCxnSpPr>
            <p:cNvPr id="397" name="Google Shape;397;p20"/>
            <p:cNvCxnSpPr>
              <a:stCxn id="398" idx="1"/>
            </p:cNvCxnSpPr>
            <p:nvPr/>
          </p:nvCxnSpPr>
          <p:spPr>
            <a:xfrm rot="10800000">
              <a:off x="3583637" y="2055161"/>
              <a:ext cx="1173600" cy="1037700"/>
            </a:xfrm>
            <a:prstGeom prst="straightConnector1">
              <a:avLst/>
            </a:prstGeom>
            <a:noFill/>
            <a:ln cap="flat" cmpd="sng" w="19050">
              <a:solidFill>
                <a:srgbClr val="00B050"/>
              </a:solidFill>
              <a:prstDash val="solid"/>
              <a:round/>
              <a:headEnd len="sm" w="sm" type="none"/>
              <a:tailEnd len="sm" w="sm" type="none"/>
            </a:ln>
          </p:spPr>
        </p:cxnSp>
      </p:grpSp>
      <p:sp>
        <p:nvSpPr>
          <p:cNvPr id="399" name="Google Shape;399;p20"/>
          <p:cNvSpPr txBox="1"/>
          <p:nvPr>
            <p:ph type="title"/>
          </p:nvPr>
        </p:nvSpPr>
        <p:spPr>
          <a:xfrm>
            <a:off x="0" y="76200"/>
            <a:ext cx="91440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Community-Affiliation Graph</a:t>
            </a:r>
            <a:endParaRPr>
              <a:solidFill>
                <a:srgbClr val="337ED8"/>
              </a:solidFill>
            </a:endParaRPr>
          </a:p>
        </p:txBody>
      </p:sp>
      <p:sp>
        <p:nvSpPr>
          <p:cNvPr id="400" name="Google Shape;400;p20"/>
          <p:cNvSpPr txBox="1"/>
          <p:nvPr>
            <p:ph idx="1" type="body"/>
          </p:nvPr>
        </p:nvSpPr>
        <p:spPr>
          <a:xfrm>
            <a:off x="94191" y="3830253"/>
            <a:ext cx="8955617" cy="2557278"/>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Generative model B</a:t>
            </a:r>
            <a:r>
              <a:rPr lang="en-US">
                <a:solidFill>
                  <a:srgbClr val="0000FF"/>
                </a:solidFill>
                <a:latin typeface="Calibri"/>
                <a:ea typeface="Calibri"/>
                <a:cs typeface="Calibri"/>
                <a:sym typeface="Calibri"/>
              </a:rPr>
              <a:t>(</a:t>
            </a:r>
            <a:r>
              <a:rPr b="1" i="1" lang="en-US">
                <a:solidFill>
                  <a:srgbClr val="0000FF"/>
                </a:solidFill>
                <a:latin typeface="Calibri"/>
                <a:ea typeface="Calibri"/>
                <a:cs typeface="Calibri"/>
                <a:sym typeface="Calibri"/>
              </a:rPr>
              <a:t>V, C, M</a:t>
            </a:r>
            <a:r>
              <a:rPr b="1" lang="en-US">
                <a:solidFill>
                  <a:srgbClr val="0000FF"/>
                </a:solidFill>
                <a:latin typeface="Calibri"/>
                <a:ea typeface="Calibri"/>
                <a:cs typeface="Calibri"/>
                <a:sym typeface="Calibri"/>
              </a:rPr>
              <a:t>, {</a:t>
            </a:r>
            <a:r>
              <a:rPr b="1" i="1" lang="en-US">
                <a:solidFill>
                  <a:srgbClr val="0000FF"/>
                </a:solidFill>
                <a:latin typeface="Times New Roman"/>
                <a:ea typeface="Times New Roman"/>
                <a:cs typeface="Times New Roman"/>
                <a:sym typeface="Times New Roman"/>
              </a:rPr>
              <a:t>p</a:t>
            </a:r>
            <a:r>
              <a:rPr b="1" baseline="-25000" i="1" lang="en-US">
                <a:solidFill>
                  <a:srgbClr val="0000FF"/>
                </a:solidFill>
                <a:latin typeface="Times New Roman"/>
                <a:ea typeface="Times New Roman"/>
                <a:cs typeface="Times New Roman"/>
                <a:sym typeface="Times New Roman"/>
              </a:rPr>
              <a:t>c</a:t>
            </a:r>
            <a:r>
              <a:rPr b="1" lang="en-US">
                <a:solidFill>
                  <a:srgbClr val="0000FF"/>
                </a:solidFill>
                <a:latin typeface="Calibri"/>
                <a:ea typeface="Calibri"/>
                <a:cs typeface="Calibri"/>
                <a:sym typeface="Calibri"/>
              </a:rPr>
              <a:t>}</a:t>
            </a:r>
            <a:r>
              <a:rPr lang="en-US">
                <a:solidFill>
                  <a:srgbClr val="0000FF"/>
                </a:solidFill>
                <a:latin typeface="Calibri"/>
                <a:ea typeface="Calibri"/>
                <a:cs typeface="Calibri"/>
                <a:sym typeface="Calibri"/>
              </a:rPr>
              <a:t>) </a:t>
            </a:r>
            <a:r>
              <a:rPr b="1" lang="en-US">
                <a:solidFill>
                  <a:srgbClr val="0000FF"/>
                </a:solidFill>
                <a:latin typeface="Calibri"/>
                <a:ea typeface="Calibri"/>
                <a:cs typeface="Calibri"/>
                <a:sym typeface="Calibri"/>
              </a:rPr>
              <a:t>for graphs:</a:t>
            </a:r>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Nodes </a:t>
            </a:r>
            <a:r>
              <a:rPr b="1" lang="en-US">
                <a:latin typeface="Calibri"/>
                <a:ea typeface="Calibri"/>
                <a:cs typeface="Calibri"/>
                <a:sym typeface="Calibri"/>
              </a:rPr>
              <a:t>V</a:t>
            </a:r>
            <a:r>
              <a:rPr lang="en-US">
                <a:latin typeface="Calibri"/>
                <a:ea typeface="Calibri"/>
                <a:cs typeface="Calibri"/>
                <a:sym typeface="Calibri"/>
              </a:rPr>
              <a:t>, Communities </a:t>
            </a:r>
            <a:r>
              <a:rPr b="1" lang="en-US">
                <a:latin typeface="Calibri"/>
                <a:ea typeface="Calibri"/>
                <a:cs typeface="Calibri"/>
                <a:sym typeface="Calibri"/>
              </a:rPr>
              <a:t>C</a:t>
            </a:r>
            <a:r>
              <a:rPr lang="en-US">
                <a:latin typeface="Calibri"/>
                <a:ea typeface="Calibri"/>
                <a:cs typeface="Calibri"/>
                <a:sym typeface="Calibri"/>
              </a:rPr>
              <a:t>, Memberships </a:t>
            </a:r>
            <a:r>
              <a:rPr b="1" lang="en-US">
                <a:latin typeface="Calibri"/>
                <a:ea typeface="Calibri"/>
                <a:cs typeface="Calibri"/>
                <a:sym typeface="Calibri"/>
              </a:rPr>
              <a:t>M</a:t>
            </a:r>
            <a:endParaRPr/>
          </a:p>
          <a:p>
            <a:pPr indent="-285750" lvl="1" marL="742950" rtl="0" algn="l">
              <a:spcBef>
                <a:spcPts val="560"/>
              </a:spcBef>
              <a:spcAft>
                <a:spcPts val="0"/>
              </a:spcAft>
              <a:buClr>
                <a:srgbClr val="FF0000"/>
              </a:buClr>
              <a:buSzPts val="2800"/>
              <a:buChar char="–"/>
            </a:pPr>
            <a:r>
              <a:rPr lang="en-US">
                <a:solidFill>
                  <a:srgbClr val="FF0000"/>
                </a:solidFill>
                <a:latin typeface="Calibri"/>
                <a:ea typeface="Calibri"/>
                <a:cs typeface="Calibri"/>
                <a:sym typeface="Calibri"/>
              </a:rPr>
              <a:t>Each community </a:t>
            </a:r>
            <a:r>
              <a:rPr b="1" lang="en-US">
                <a:solidFill>
                  <a:srgbClr val="FF0000"/>
                </a:solidFill>
                <a:latin typeface="Calibri"/>
                <a:ea typeface="Calibri"/>
                <a:cs typeface="Calibri"/>
                <a:sym typeface="Calibri"/>
              </a:rPr>
              <a:t>c</a:t>
            </a:r>
            <a:r>
              <a:rPr lang="en-US">
                <a:solidFill>
                  <a:srgbClr val="FF0000"/>
                </a:solidFill>
                <a:latin typeface="Calibri"/>
                <a:ea typeface="Calibri"/>
                <a:cs typeface="Calibri"/>
                <a:sym typeface="Calibri"/>
              </a:rPr>
              <a:t> has a model which is a probability </a:t>
            </a:r>
            <a:r>
              <a:rPr b="1" i="1" lang="en-US">
                <a:solidFill>
                  <a:srgbClr val="FF0000"/>
                </a:solidFill>
                <a:latin typeface="Calibri"/>
                <a:ea typeface="Calibri"/>
                <a:cs typeface="Calibri"/>
                <a:sym typeface="Calibri"/>
              </a:rPr>
              <a:t>p</a:t>
            </a:r>
            <a:r>
              <a:rPr b="1" baseline="-25000" i="1" lang="en-US">
                <a:solidFill>
                  <a:srgbClr val="FF0000"/>
                </a:solidFill>
                <a:latin typeface="Calibri"/>
                <a:ea typeface="Calibri"/>
                <a:cs typeface="Calibri"/>
                <a:sym typeface="Calibri"/>
              </a:rPr>
              <a:t>c</a:t>
            </a:r>
            <a:endParaRPr i="1">
              <a:solidFill>
                <a:srgbClr val="FF0000"/>
              </a:solidFill>
              <a:latin typeface="Calibri"/>
              <a:ea typeface="Calibri"/>
              <a:cs typeface="Calibri"/>
              <a:sym typeface="Calibri"/>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Later we fit the model to networks to detect communities</a:t>
            </a:r>
            <a:endParaRPr>
              <a:latin typeface="Calibri"/>
              <a:ea typeface="Calibri"/>
              <a:cs typeface="Calibri"/>
              <a:sym typeface="Calibri"/>
            </a:endParaRPr>
          </a:p>
        </p:txBody>
      </p:sp>
      <p:sp>
        <p:nvSpPr>
          <p:cNvPr id="401" name="Google Shape;401;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grpSp>
        <p:nvGrpSpPr>
          <p:cNvPr id="402" name="Google Shape;402;p20"/>
          <p:cNvGrpSpPr/>
          <p:nvPr/>
        </p:nvGrpSpPr>
        <p:grpSpPr>
          <a:xfrm>
            <a:off x="4608336" y="1728800"/>
            <a:ext cx="1630284" cy="914400"/>
            <a:chOff x="3949576" y="1673756"/>
            <a:chExt cx="1371600" cy="914400"/>
          </a:xfrm>
        </p:grpSpPr>
        <p:sp>
          <p:nvSpPr>
            <p:cNvPr id="403" name="Google Shape;403;p20"/>
            <p:cNvSpPr/>
            <p:nvPr/>
          </p:nvSpPr>
          <p:spPr>
            <a:xfrm>
              <a:off x="3949576" y="1751809"/>
              <a:ext cx="1371600" cy="769191"/>
            </a:xfrm>
            <a:prstGeom prst="rightArrow">
              <a:avLst>
                <a:gd fmla="val 50000" name="adj1"/>
                <a:gd fmla="val 50003"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20"/>
            <p:cNvSpPr txBox="1"/>
            <p:nvPr/>
          </p:nvSpPr>
          <p:spPr>
            <a:xfrm>
              <a:off x="4060701" y="1673756"/>
              <a:ext cx="914400" cy="914400"/>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Model</a:t>
              </a:r>
              <a:endParaRPr sz="2400">
                <a:solidFill>
                  <a:schemeClr val="dk1"/>
                </a:solidFill>
                <a:latin typeface="Arial"/>
                <a:ea typeface="Arial"/>
                <a:cs typeface="Arial"/>
                <a:sym typeface="Arial"/>
              </a:endParaRPr>
            </a:p>
          </p:txBody>
        </p:sp>
      </p:grpSp>
      <p:grpSp>
        <p:nvGrpSpPr>
          <p:cNvPr id="405" name="Google Shape;405;p20"/>
          <p:cNvGrpSpPr/>
          <p:nvPr/>
        </p:nvGrpSpPr>
        <p:grpSpPr>
          <a:xfrm>
            <a:off x="7540625" y="1684340"/>
            <a:ext cx="1222375" cy="1311275"/>
            <a:chOff x="6228184" y="1484784"/>
            <a:chExt cx="1255713" cy="1360488"/>
          </a:xfrm>
        </p:grpSpPr>
        <p:sp>
          <p:nvSpPr>
            <p:cNvPr id="406" name="Google Shape;406;p20"/>
            <p:cNvSpPr/>
            <p:nvPr/>
          </p:nvSpPr>
          <p:spPr>
            <a:xfrm>
              <a:off x="6249328" y="1504118"/>
              <a:ext cx="1217613" cy="1322388"/>
            </a:xfrm>
            <a:custGeom>
              <a:rect b="b" l="l" r="r" t="t"/>
              <a:pathLst>
                <a:path extrusionOk="0" h="2498" w="2301">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cap="flat" cmpd="sng" w="9525">
              <a:solidFill>
                <a:srgbClr val="C6E6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20"/>
            <p:cNvSpPr/>
            <p:nvPr/>
          </p:nvSpPr>
          <p:spPr>
            <a:xfrm>
              <a:off x="6228184" y="1484784"/>
              <a:ext cx="1255713" cy="1360488"/>
            </a:xfrm>
            <a:custGeom>
              <a:rect b="b" l="l" r="r" t="t"/>
              <a:pathLst>
                <a:path extrusionOk="0" h="2571" w="23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cap="flat" cmpd="sng" w="9525">
              <a:solidFill>
                <a:srgbClr val="9CBF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8" name="Google Shape;408;p20"/>
          <p:cNvSpPr/>
          <p:nvPr/>
        </p:nvSpPr>
        <p:spPr>
          <a:xfrm>
            <a:off x="7240588" y="1800227"/>
            <a:ext cx="660400" cy="1165225"/>
          </a:xfrm>
          <a:custGeom>
            <a:rect b="b" l="l" r="r" t="t"/>
            <a:pathLst>
              <a:path extrusionOk="0" h="1634" w="905">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cap="flat" cmpd="sng" w="9525">
            <a:solidFill>
              <a:srgbClr val="E7BE5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20"/>
          <p:cNvSpPr/>
          <p:nvPr/>
        </p:nvSpPr>
        <p:spPr>
          <a:xfrm>
            <a:off x="7223125" y="1792290"/>
            <a:ext cx="371475" cy="1181100"/>
          </a:xfrm>
          <a:custGeom>
            <a:rect b="b" l="l" r="r" t="t"/>
            <a:pathLst>
              <a:path extrusionOk="0" h="1658" w="511">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cap="flat" cmpd="sng" w="9525">
            <a:solidFill>
              <a:srgbClr val="D5AF4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20"/>
          <p:cNvSpPr/>
          <p:nvPr/>
        </p:nvSpPr>
        <p:spPr>
          <a:xfrm>
            <a:off x="6243638" y="1706565"/>
            <a:ext cx="1350962" cy="1374775"/>
          </a:xfrm>
          <a:custGeom>
            <a:rect b="b" l="l" r="r" t="t"/>
            <a:pathLst>
              <a:path extrusionOk="0" h="1927" w="1850">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cap="flat" cmpd="sng" w="9525">
            <a:solidFill>
              <a:srgbClr val="C19A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1" name="Google Shape;411;p20"/>
          <p:cNvSpPr/>
          <p:nvPr/>
        </p:nvSpPr>
        <p:spPr>
          <a:xfrm>
            <a:off x="7526338" y="1790702"/>
            <a:ext cx="393700" cy="1185863"/>
          </a:xfrm>
          <a:custGeom>
            <a:rect b="b" l="l" r="r" t="t"/>
            <a:pathLst>
              <a:path extrusionOk="0" h="1664" w="537">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cap="flat" cmpd="sng" w="9525">
            <a:solidFill>
              <a:srgbClr val="AB9B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2" name="Google Shape;412;p20"/>
          <p:cNvSpPr/>
          <p:nvPr/>
        </p:nvSpPr>
        <p:spPr>
          <a:xfrm>
            <a:off x="7500938" y="1782765"/>
            <a:ext cx="112712" cy="1201737"/>
          </a:xfrm>
          <a:custGeom>
            <a:rect b="b" l="l" r="r" t="t"/>
            <a:pathLst>
              <a:path extrusionOk="0" h="1687" w="153">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cap="flat" cmpd="sng" w="9525">
            <a:solidFill>
              <a:srgbClr val="988C1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20"/>
          <p:cNvSpPr/>
          <p:nvPr/>
        </p:nvSpPr>
        <p:spPr>
          <a:xfrm>
            <a:off x="6745288" y="1857377"/>
            <a:ext cx="87312" cy="84138"/>
          </a:xfrm>
          <a:custGeom>
            <a:rect b="b" l="l" r="r" t="t"/>
            <a:pathLst>
              <a:path extrusionOk="0" h="117" w="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20"/>
          <p:cNvSpPr/>
          <p:nvPr/>
        </p:nvSpPr>
        <p:spPr>
          <a:xfrm>
            <a:off x="6737350" y="1849440"/>
            <a:ext cx="103188" cy="101600"/>
          </a:xfrm>
          <a:custGeom>
            <a:rect b="b" l="l" r="r" t="t"/>
            <a:pathLst>
              <a:path extrusionOk="0" h="141" w="142">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15" name="Google Shape;415;p20"/>
          <p:cNvGrpSpPr/>
          <p:nvPr/>
        </p:nvGrpSpPr>
        <p:grpSpPr>
          <a:xfrm>
            <a:off x="6365875" y="2432052"/>
            <a:ext cx="103188" cy="101600"/>
            <a:chOff x="5630920" y="2377186"/>
            <a:chExt cx="103809" cy="101209"/>
          </a:xfrm>
        </p:grpSpPr>
        <p:sp>
          <p:nvSpPr>
            <p:cNvPr id="416" name="Google Shape;416;p20"/>
            <p:cNvSpPr/>
            <p:nvPr/>
          </p:nvSpPr>
          <p:spPr>
            <a:xfrm>
              <a:off x="5640502" y="2385093"/>
              <a:ext cx="86241" cy="85395"/>
            </a:xfrm>
            <a:custGeom>
              <a:rect b="b" l="l" r="r" t="t"/>
              <a:pathLst>
                <a:path extrusionOk="0" h="118" w="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20"/>
            <p:cNvSpPr/>
            <p:nvPr/>
          </p:nvSpPr>
          <p:spPr>
            <a:xfrm>
              <a:off x="5630920" y="2377186"/>
              <a:ext cx="103809" cy="101209"/>
            </a:xfrm>
            <a:custGeom>
              <a:rect b="b" l="l" r="r" t="t"/>
              <a:pathLst>
                <a:path extrusionOk="0" h="141" w="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8" name="Google Shape;418;p20"/>
          <p:cNvSpPr/>
          <p:nvPr/>
        </p:nvSpPr>
        <p:spPr>
          <a:xfrm>
            <a:off x="6854825" y="2265365"/>
            <a:ext cx="85725" cy="84137"/>
          </a:xfrm>
          <a:custGeom>
            <a:rect b="b" l="l" r="r" t="t"/>
            <a:pathLst>
              <a:path extrusionOk="0" h="117" w="118">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20"/>
          <p:cNvSpPr/>
          <p:nvPr/>
        </p:nvSpPr>
        <p:spPr>
          <a:xfrm>
            <a:off x="6845300" y="2257427"/>
            <a:ext cx="103188" cy="98425"/>
          </a:xfrm>
          <a:custGeom>
            <a:rect b="b" l="l" r="r" t="t"/>
            <a:pathLst>
              <a:path extrusionOk="0" h="142" w="141">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20"/>
          <p:cNvSpPr/>
          <p:nvPr/>
        </p:nvSpPr>
        <p:spPr>
          <a:xfrm>
            <a:off x="6840538" y="2828927"/>
            <a:ext cx="87312" cy="84138"/>
          </a:xfrm>
          <a:custGeom>
            <a:rect b="b" l="l" r="r" t="t"/>
            <a:pathLst>
              <a:path extrusionOk="0" h="118" w="117">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20"/>
          <p:cNvSpPr/>
          <p:nvPr/>
        </p:nvSpPr>
        <p:spPr>
          <a:xfrm>
            <a:off x="6832600" y="2819402"/>
            <a:ext cx="103188" cy="101600"/>
          </a:xfrm>
          <a:custGeom>
            <a:rect b="b" l="l" r="r" t="t"/>
            <a:pathLst>
              <a:path extrusionOk="0" h="141" w="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22" name="Google Shape;422;p20"/>
          <p:cNvGrpSpPr/>
          <p:nvPr/>
        </p:nvGrpSpPr>
        <p:grpSpPr>
          <a:xfrm>
            <a:off x="7519988" y="1914527"/>
            <a:ext cx="101600" cy="100013"/>
            <a:chOff x="6784516" y="1859741"/>
            <a:chExt cx="102347" cy="99783"/>
          </a:xfrm>
        </p:grpSpPr>
        <p:sp>
          <p:nvSpPr>
            <p:cNvPr id="423" name="Google Shape;423;p20"/>
            <p:cNvSpPr/>
            <p:nvPr/>
          </p:nvSpPr>
          <p:spPr>
            <a:xfrm>
              <a:off x="6791826" y="1866868"/>
              <a:ext cx="86264" cy="84103"/>
            </a:xfrm>
            <a:custGeom>
              <a:rect b="b" l="l" r="r" t="t"/>
              <a:pathLst>
                <a:path extrusionOk="0" h="117" w="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20"/>
            <p:cNvSpPr/>
            <p:nvPr/>
          </p:nvSpPr>
          <p:spPr>
            <a:xfrm>
              <a:off x="6784516" y="1859741"/>
              <a:ext cx="102347" cy="99783"/>
            </a:xfrm>
            <a:custGeom>
              <a:rect b="b" l="l" r="r" t="t"/>
              <a:pathLst>
                <a:path extrusionOk="0" h="141" w="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5" name="Google Shape;425;p20"/>
          <p:cNvSpPr/>
          <p:nvPr/>
        </p:nvSpPr>
        <p:spPr>
          <a:xfrm>
            <a:off x="7332663" y="2344740"/>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20"/>
          <p:cNvSpPr/>
          <p:nvPr/>
        </p:nvSpPr>
        <p:spPr>
          <a:xfrm>
            <a:off x="7323138" y="2338390"/>
            <a:ext cx="104775" cy="101600"/>
          </a:xfrm>
          <a:custGeom>
            <a:rect b="b" l="l" r="r" t="t"/>
            <a:pathLst>
              <a:path extrusionOk="0" h="142" w="141">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0"/>
          <p:cNvSpPr/>
          <p:nvPr/>
        </p:nvSpPr>
        <p:spPr>
          <a:xfrm>
            <a:off x="7677150" y="2230440"/>
            <a:ext cx="85725" cy="84137"/>
          </a:xfrm>
          <a:custGeom>
            <a:rect b="b" l="l" r="r" t="t"/>
            <a:pathLst>
              <a:path extrusionOk="0" h="117" w="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0"/>
          <p:cNvSpPr/>
          <p:nvPr/>
        </p:nvSpPr>
        <p:spPr>
          <a:xfrm>
            <a:off x="7667625" y="2222502"/>
            <a:ext cx="104775" cy="100013"/>
          </a:xfrm>
          <a:custGeom>
            <a:rect b="b" l="l" r="r" t="t"/>
            <a:pathLst>
              <a:path extrusionOk="0" h="142" w="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20"/>
          <p:cNvSpPr/>
          <p:nvPr/>
        </p:nvSpPr>
        <p:spPr>
          <a:xfrm>
            <a:off x="7554913" y="2801940"/>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0" name="Google Shape;430;p20"/>
          <p:cNvSpPr/>
          <p:nvPr/>
        </p:nvSpPr>
        <p:spPr>
          <a:xfrm>
            <a:off x="7545388" y="2794002"/>
            <a:ext cx="104775" cy="101600"/>
          </a:xfrm>
          <a:custGeom>
            <a:rect b="b" l="l" r="r" t="t"/>
            <a:pathLst>
              <a:path extrusionOk="0" h="142" w="141">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1" name="Google Shape;431;p20"/>
          <p:cNvSpPr/>
          <p:nvPr/>
        </p:nvSpPr>
        <p:spPr>
          <a:xfrm>
            <a:off x="8156575" y="1851027"/>
            <a:ext cx="85725" cy="82550"/>
          </a:xfrm>
          <a:custGeom>
            <a:rect b="b" l="l" r="r" t="t"/>
            <a:pathLst>
              <a:path extrusionOk="0" h="118" w="117">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2" name="Google Shape;432;p20"/>
          <p:cNvSpPr/>
          <p:nvPr/>
        </p:nvSpPr>
        <p:spPr>
          <a:xfrm>
            <a:off x="8148638" y="1841502"/>
            <a:ext cx="103187" cy="100013"/>
          </a:xfrm>
          <a:custGeom>
            <a:rect b="b" l="l" r="r" t="t"/>
            <a:pathLst>
              <a:path extrusionOk="0" h="141" w="142">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20"/>
          <p:cNvSpPr/>
          <p:nvPr/>
        </p:nvSpPr>
        <p:spPr>
          <a:xfrm>
            <a:off x="8056563" y="2417765"/>
            <a:ext cx="85725" cy="84137"/>
          </a:xfrm>
          <a:custGeom>
            <a:rect b="b" l="l" r="r" t="t"/>
            <a:pathLst>
              <a:path extrusionOk="0" h="118" w="117">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20"/>
          <p:cNvSpPr/>
          <p:nvPr/>
        </p:nvSpPr>
        <p:spPr>
          <a:xfrm>
            <a:off x="8047038" y="2409827"/>
            <a:ext cx="103187" cy="100013"/>
          </a:xfrm>
          <a:custGeom>
            <a:rect b="b" l="l" r="r" t="t"/>
            <a:pathLst>
              <a:path extrusionOk="0" h="141" w="142">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5" name="Google Shape;435;p20"/>
          <p:cNvGrpSpPr/>
          <p:nvPr/>
        </p:nvGrpSpPr>
        <p:grpSpPr>
          <a:xfrm>
            <a:off x="8564563" y="2276477"/>
            <a:ext cx="103187" cy="101600"/>
            <a:chOff x="7829916" y="2221810"/>
            <a:chExt cx="103809" cy="101209"/>
          </a:xfrm>
        </p:grpSpPr>
        <p:sp>
          <p:nvSpPr>
            <p:cNvPr id="436" name="Google Shape;436;p20"/>
            <p:cNvSpPr/>
            <p:nvPr/>
          </p:nvSpPr>
          <p:spPr>
            <a:xfrm>
              <a:off x="7840151" y="2230363"/>
              <a:ext cx="84802" cy="82677"/>
            </a:xfrm>
            <a:custGeom>
              <a:rect b="b" l="l" r="r" t="t"/>
              <a:pathLst>
                <a:path extrusionOk="0" h="117" w="118">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20"/>
            <p:cNvSpPr/>
            <p:nvPr/>
          </p:nvSpPr>
          <p:spPr>
            <a:xfrm>
              <a:off x="7829916" y="2221810"/>
              <a:ext cx="103809" cy="101209"/>
            </a:xfrm>
            <a:custGeom>
              <a:rect b="b" l="l" r="r" t="t"/>
              <a:pathLst>
                <a:path extrusionOk="0" h="142" w="141">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8" name="Google Shape;438;p20"/>
          <p:cNvSpPr/>
          <p:nvPr/>
        </p:nvSpPr>
        <p:spPr>
          <a:xfrm>
            <a:off x="8297863" y="2846390"/>
            <a:ext cx="85725" cy="84137"/>
          </a:xfrm>
          <a:custGeom>
            <a:rect b="b" l="l" r="r" t="t"/>
            <a:pathLst>
              <a:path extrusionOk="0" h="117" w="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20"/>
          <p:cNvSpPr/>
          <p:nvPr/>
        </p:nvSpPr>
        <p:spPr>
          <a:xfrm>
            <a:off x="8288338" y="2840040"/>
            <a:ext cx="103187" cy="101600"/>
          </a:xfrm>
          <a:custGeom>
            <a:rect b="b" l="l" r="r" t="t"/>
            <a:pathLst>
              <a:path extrusionOk="0" h="142" w="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20"/>
          <p:cNvSpPr/>
          <p:nvPr/>
        </p:nvSpPr>
        <p:spPr>
          <a:xfrm>
            <a:off x="6261100" y="1724027"/>
            <a:ext cx="1314450" cy="1339850"/>
          </a:xfrm>
          <a:custGeom>
            <a:rect b="b" l="l" r="r" t="t"/>
            <a:pathLst>
              <a:path extrusionOk="0" h="1881" w="1799">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cap="flat" cmpd="sng" w="9525">
            <a:solidFill>
              <a:srgbClr val="FEBE8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1" name="Google Shape;441;p20"/>
          <p:cNvGrpSpPr/>
          <p:nvPr/>
        </p:nvGrpSpPr>
        <p:grpSpPr>
          <a:xfrm>
            <a:off x="6426200" y="1852615"/>
            <a:ext cx="2185988" cy="1042987"/>
            <a:chOff x="5691703" y="1811275"/>
            <a:chExt cx="2185001" cy="1043445"/>
          </a:xfrm>
        </p:grpSpPr>
        <p:sp>
          <p:nvSpPr>
            <p:cNvPr id="442" name="Google Shape;442;p20"/>
            <p:cNvSpPr/>
            <p:nvPr/>
          </p:nvSpPr>
          <p:spPr>
            <a:xfrm>
              <a:off x="6145579" y="2294509"/>
              <a:ext cx="26318" cy="478958"/>
            </a:xfrm>
            <a:custGeom>
              <a:rect b="b" l="l" r="r" t="t"/>
              <a:pathLst>
                <a:path extrusionOk="0" h="672" w="35">
                  <a:moveTo>
                    <a:pt x="10" y="0"/>
                  </a:moveTo>
                  <a:lnTo>
                    <a:pt x="35" y="0"/>
                  </a:lnTo>
                  <a:lnTo>
                    <a:pt x="24" y="672"/>
                  </a:lnTo>
                  <a:lnTo>
                    <a:pt x="0" y="672"/>
                  </a:lnTo>
                  <a:lnTo>
                    <a:pt x="1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3" name="Google Shape;443;p20"/>
            <p:cNvGrpSpPr/>
            <p:nvPr/>
          </p:nvGrpSpPr>
          <p:grpSpPr>
            <a:xfrm>
              <a:off x="5691703" y="1811275"/>
              <a:ext cx="2185001" cy="1043445"/>
              <a:chOff x="5691703" y="1811275"/>
              <a:chExt cx="2185001" cy="1043445"/>
            </a:xfrm>
          </p:grpSpPr>
          <p:grpSp>
            <p:nvGrpSpPr>
              <p:cNvPr id="444" name="Google Shape;444;p20"/>
              <p:cNvGrpSpPr/>
              <p:nvPr/>
            </p:nvGrpSpPr>
            <p:grpSpPr>
              <a:xfrm>
                <a:off x="5691703" y="1846553"/>
                <a:ext cx="1285811" cy="1006383"/>
                <a:chOff x="5691703" y="1834794"/>
                <a:chExt cx="1285811" cy="1006383"/>
              </a:xfrm>
            </p:grpSpPr>
            <p:sp>
              <p:nvSpPr>
                <p:cNvPr id="445" name="Google Shape;445;p20"/>
                <p:cNvSpPr/>
                <p:nvPr/>
              </p:nvSpPr>
              <p:spPr>
                <a:xfrm>
                  <a:off x="6856159" y="1943843"/>
                  <a:ext cx="121355" cy="238054"/>
                </a:xfrm>
                <a:custGeom>
                  <a:rect b="b" l="l" r="r" t="t"/>
                  <a:pathLst>
                    <a:path extrusionOk="0" h="332" w="167">
                      <a:moveTo>
                        <a:pt x="23" y="0"/>
                      </a:moveTo>
                      <a:lnTo>
                        <a:pt x="167" y="323"/>
                      </a:lnTo>
                      <a:lnTo>
                        <a:pt x="144" y="332"/>
                      </a:lnTo>
                      <a:lnTo>
                        <a:pt x="0" y="9"/>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20"/>
                <p:cNvSpPr/>
                <p:nvPr/>
              </p:nvSpPr>
              <p:spPr>
                <a:xfrm>
                  <a:off x="6679245" y="2227512"/>
                  <a:ext cx="264640" cy="102634"/>
                </a:xfrm>
                <a:custGeom>
                  <a:rect b="b" l="l" r="r" t="t"/>
                  <a:pathLst>
                    <a:path extrusionOk="0" h="145" w="363">
                      <a:moveTo>
                        <a:pt x="354" y="0"/>
                      </a:moveTo>
                      <a:lnTo>
                        <a:pt x="363" y="23"/>
                      </a:lnTo>
                      <a:lnTo>
                        <a:pt x="8" y="145"/>
                      </a:lnTo>
                      <a:lnTo>
                        <a:pt x="0" y="123"/>
                      </a:lnTo>
                      <a:lnTo>
                        <a:pt x="3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7" name="Google Shape;447;p20"/>
                <p:cNvGrpSpPr/>
                <p:nvPr/>
              </p:nvGrpSpPr>
              <p:grpSpPr>
                <a:xfrm>
                  <a:off x="5691703" y="1834794"/>
                  <a:ext cx="1157982" cy="1006383"/>
                  <a:chOff x="5691703" y="1820532"/>
                  <a:chExt cx="1157982" cy="1006383"/>
                </a:xfrm>
              </p:grpSpPr>
              <p:sp>
                <p:nvSpPr>
                  <p:cNvPr id="448" name="Google Shape;448;p20"/>
                  <p:cNvSpPr/>
                  <p:nvPr/>
                </p:nvSpPr>
                <p:spPr>
                  <a:xfrm>
                    <a:off x="6652928" y="1945269"/>
                    <a:ext cx="181300" cy="352092"/>
                  </a:xfrm>
                  <a:custGeom>
                    <a:rect b="b" l="l" r="r" t="t"/>
                    <a:pathLst>
                      <a:path extrusionOk="0" h="492" w="246">
                        <a:moveTo>
                          <a:pt x="224" y="0"/>
                        </a:moveTo>
                        <a:lnTo>
                          <a:pt x="246" y="10"/>
                        </a:lnTo>
                        <a:lnTo>
                          <a:pt x="22" y="492"/>
                        </a:lnTo>
                        <a:lnTo>
                          <a:pt x="0" y="483"/>
                        </a:lnTo>
                        <a:lnTo>
                          <a:pt x="22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49" name="Google Shape;449;p20"/>
                  <p:cNvGrpSpPr/>
                  <p:nvPr/>
                </p:nvGrpSpPr>
                <p:grpSpPr>
                  <a:xfrm>
                    <a:off x="5691703" y="1820532"/>
                    <a:ext cx="1157982" cy="1006383"/>
                    <a:chOff x="5695253" y="1828380"/>
                    <a:chExt cx="1157982" cy="1006383"/>
                  </a:xfrm>
                </p:grpSpPr>
                <p:sp>
                  <p:nvSpPr>
                    <p:cNvPr id="450" name="Google Shape;450;p20"/>
                    <p:cNvSpPr/>
                    <p:nvPr/>
                  </p:nvSpPr>
                  <p:spPr>
                    <a:xfrm>
                      <a:off x="5695253" y="1876846"/>
                      <a:ext cx="342131" cy="520297"/>
                    </a:xfrm>
                    <a:custGeom>
                      <a:rect b="b" l="l" r="r" t="t"/>
                      <a:pathLst>
                        <a:path extrusionOk="0" h="730" w="468">
                          <a:moveTo>
                            <a:pt x="448" y="0"/>
                          </a:moveTo>
                          <a:lnTo>
                            <a:pt x="468" y="12"/>
                          </a:lnTo>
                          <a:lnTo>
                            <a:pt x="20" y="730"/>
                          </a:lnTo>
                          <a:lnTo>
                            <a:pt x="0" y="717"/>
                          </a:lnTo>
                          <a:lnTo>
                            <a:pt x="448"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20"/>
                    <p:cNvSpPr/>
                    <p:nvPr/>
                  </p:nvSpPr>
                  <p:spPr>
                    <a:xfrm>
                      <a:off x="5704025" y="2454162"/>
                      <a:ext cx="409388" cy="357794"/>
                    </a:xfrm>
                    <a:custGeom>
                      <a:rect b="b" l="l" r="r" t="t"/>
                      <a:pathLst>
                        <a:path extrusionOk="0" h="502" w="560">
                          <a:moveTo>
                            <a:pt x="16" y="0"/>
                          </a:moveTo>
                          <a:lnTo>
                            <a:pt x="560" y="483"/>
                          </a:lnTo>
                          <a:lnTo>
                            <a:pt x="544" y="502"/>
                          </a:lnTo>
                          <a:lnTo>
                            <a:pt x="0" y="18"/>
                          </a:lnTo>
                          <a:lnTo>
                            <a:pt x="16"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20"/>
                    <p:cNvSpPr/>
                    <p:nvPr/>
                  </p:nvSpPr>
                  <p:spPr>
                    <a:xfrm>
                      <a:off x="6068088" y="1875420"/>
                      <a:ext cx="97961" cy="334986"/>
                    </a:xfrm>
                    <a:custGeom>
                      <a:rect b="b" l="l" r="r" t="t"/>
                      <a:pathLst>
                        <a:path extrusionOk="0" h="469" w="132">
                          <a:moveTo>
                            <a:pt x="23" y="0"/>
                          </a:moveTo>
                          <a:lnTo>
                            <a:pt x="132" y="464"/>
                          </a:lnTo>
                          <a:lnTo>
                            <a:pt x="109" y="469"/>
                          </a:lnTo>
                          <a:lnTo>
                            <a:pt x="0" y="5"/>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20"/>
                    <p:cNvSpPr/>
                    <p:nvPr/>
                  </p:nvSpPr>
                  <p:spPr>
                    <a:xfrm>
                      <a:off x="6204063" y="2263149"/>
                      <a:ext cx="394767" cy="78401"/>
                    </a:xfrm>
                    <a:custGeom>
                      <a:rect b="b" l="l" r="r" t="t"/>
                      <a:pathLst>
                        <a:path extrusionOk="0" h="110" w="539">
                          <a:moveTo>
                            <a:pt x="3" y="0"/>
                          </a:moveTo>
                          <a:lnTo>
                            <a:pt x="539" y="87"/>
                          </a:lnTo>
                          <a:lnTo>
                            <a:pt x="535" y="110"/>
                          </a:lnTo>
                          <a:lnTo>
                            <a:pt x="0" y="24"/>
                          </a:lnTo>
                          <a:lnTo>
                            <a:pt x="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4" name="Google Shape;454;p20"/>
                    <p:cNvSpPr/>
                    <p:nvPr/>
                  </p:nvSpPr>
                  <p:spPr>
                    <a:xfrm>
                      <a:off x="6660238" y="2362932"/>
                      <a:ext cx="192997" cy="390579"/>
                    </a:xfrm>
                    <a:custGeom>
                      <a:rect b="b" l="l" r="r" t="t"/>
                      <a:pathLst>
                        <a:path extrusionOk="0" h="548" w="265">
                          <a:moveTo>
                            <a:pt x="22" y="0"/>
                          </a:moveTo>
                          <a:lnTo>
                            <a:pt x="265" y="539"/>
                          </a:lnTo>
                          <a:lnTo>
                            <a:pt x="243" y="548"/>
                          </a:lnTo>
                          <a:lnTo>
                            <a:pt x="0" y="10"/>
                          </a:lnTo>
                          <a:lnTo>
                            <a:pt x="2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5" name="Google Shape;455;p20"/>
                    <p:cNvSpPr/>
                    <p:nvPr/>
                  </p:nvSpPr>
                  <p:spPr>
                    <a:xfrm>
                      <a:off x="6192366" y="2789148"/>
                      <a:ext cx="624316" cy="45615"/>
                    </a:xfrm>
                    <a:custGeom>
                      <a:rect b="b" l="l" r="r" t="t"/>
                      <a:pathLst>
                        <a:path extrusionOk="0" h="64" w="855">
                          <a:moveTo>
                            <a:pt x="854" y="0"/>
                          </a:moveTo>
                          <a:lnTo>
                            <a:pt x="855" y="23"/>
                          </a:lnTo>
                          <a:lnTo>
                            <a:pt x="2" y="64"/>
                          </a:lnTo>
                          <a:lnTo>
                            <a:pt x="0" y="39"/>
                          </a:lnTo>
                          <a:lnTo>
                            <a:pt x="8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20"/>
                    <p:cNvSpPr/>
                    <p:nvPr/>
                  </p:nvSpPr>
                  <p:spPr>
                    <a:xfrm>
                      <a:off x="6196753" y="1908207"/>
                      <a:ext cx="596536" cy="329284"/>
                    </a:xfrm>
                    <a:custGeom>
                      <a:rect b="b" l="l" r="r" t="t"/>
                      <a:pathLst>
                        <a:path extrusionOk="0" h="462" w="816">
                          <a:moveTo>
                            <a:pt x="805" y="0"/>
                          </a:moveTo>
                          <a:lnTo>
                            <a:pt x="816" y="22"/>
                          </a:lnTo>
                          <a:lnTo>
                            <a:pt x="12" y="462"/>
                          </a:lnTo>
                          <a:lnTo>
                            <a:pt x="0" y="441"/>
                          </a:lnTo>
                          <a:lnTo>
                            <a:pt x="80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20"/>
                    <p:cNvSpPr/>
                    <p:nvPr/>
                  </p:nvSpPr>
                  <p:spPr>
                    <a:xfrm>
                      <a:off x="6095868" y="1828380"/>
                      <a:ext cx="697421" cy="72699"/>
                    </a:xfrm>
                    <a:custGeom>
                      <a:rect b="b" l="l" r="r" t="t"/>
                      <a:pathLst>
                        <a:path extrusionOk="0" h="102" w="954">
                          <a:moveTo>
                            <a:pt x="1" y="0"/>
                          </a:moveTo>
                          <a:lnTo>
                            <a:pt x="954" y="78"/>
                          </a:lnTo>
                          <a:lnTo>
                            <a:pt x="952" y="102"/>
                          </a:lnTo>
                          <a:lnTo>
                            <a:pt x="0" y="25"/>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20"/>
                    <p:cNvSpPr/>
                    <p:nvPr/>
                  </p:nvSpPr>
                  <p:spPr>
                    <a:xfrm>
                      <a:off x="5723033" y="2254596"/>
                      <a:ext cx="400615" cy="165355"/>
                    </a:xfrm>
                    <a:custGeom>
                      <a:rect b="b" l="l" r="r" t="t"/>
                      <a:pathLst>
                        <a:path extrusionOk="0" h="232" w="549">
                          <a:moveTo>
                            <a:pt x="540" y="0"/>
                          </a:moveTo>
                          <a:lnTo>
                            <a:pt x="549" y="22"/>
                          </a:lnTo>
                          <a:lnTo>
                            <a:pt x="9" y="232"/>
                          </a:lnTo>
                          <a:lnTo>
                            <a:pt x="0" y="210"/>
                          </a:lnTo>
                          <a:lnTo>
                            <a:pt x="54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20"/>
                    <p:cNvSpPr/>
                    <p:nvPr/>
                  </p:nvSpPr>
                  <p:spPr>
                    <a:xfrm>
                      <a:off x="6185056" y="2278829"/>
                      <a:ext cx="641862" cy="498915"/>
                    </a:xfrm>
                    <a:custGeom>
                      <a:rect b="b" l="l" r="r" t="t"/>
                      <a:pathLst>
                        <a:path extrusionOk="0" h="700" w="879">
                          <a:moveTo>
                            <a:pt x="15" y="0"/>
                          </a:moveTo>
                          <a:lnTo>
                            <a:pt x="879" y="680"/>
                          </a:lnTo>
                          <a:lnTo>
                            <a:pt x="864" y="700"/>
                          </a:lnTo>
                          <a:lnTo>
                            <a:pt x="0" y="19"/>
                          </a:lnTo>
                          <a:lnTo>
                            <a:pt x="1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460" name="Google Shape;460;p20"/>
              <p:cNvGrpSpPr/>
              <p:nvPr/>
            </p:nvGrpSpPr>
            <p:grpSpPr>
              <a:xfrm>
                <a:off x="6835689" y="1811275"/>
                <a:ext cx="1041015" cy="1043445"/>
                <a:chOff x="6835689" y="1811275"/>
                <a:chExt cx="1041015" cy="1043445"/>
              </a:xfrm>
            </p:grpSpPr>
            <p:sp>
              <p:nvSpPr>
                <p:cNvPr id="461" name="Google Shape;461;p20"/>
                <p:cNvSpPr/>
                <p:nvPr/>
              </p:nvSpPr>
              <p:spPr>
                <a:xfrm>
                  <a:off x="6875166" y="1811275"/>
                  <a:ext cx="546825" cy="89805"/>
                </a:xfrm>
                <a:custGeom>
                  <a:rect b="b" l="l" r="r" t="t"/>
                  <a:pathLst>
                    <a:path extrusionOk="0" h="125" w="748">
                      <a:moveTo>
                        <a:pt x="744" y="0"/>
                      </a:moveTo>
                      <a:lnTo>
                        <a:pt x="748" y="23"/>
                      </a:lnTo>
                      <a:lnTo>
                        <a:pt x="3" y="125"/>
                      </a:lnTo>
                      <a:lnTo>
                        <a:pt x="0" y="101"/>
                      </a:lnTo>
                      <a:lnTo>
                        <a:pt x="74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20"/>
                <p:cNvSpPr/>
                <p:nvPr/>
              </p:nvSpPr>
              <p:spPr>
                <a:xfrm>
                  <a:off x="7360583" y="1875420"/>
                  <a:ext cx="106734" cy="493213"/>
                </a:xfrm>
                <a:custGeom>
                  <a:rect b="b" l="l" r="r" t="t"/>
                  <a:pathLst>
                    <a:path extrusionOk="0" h="692" w="147">
                      <a:moveTo>
                        <a:pt x="123" y="0"/>
                      </a:moveTo>
                      <a:lnTo>
                        <a:pt x="147" y="4"/>
                      </a:lnTo>
                      <a:lnTo>
                        <a:pt x="24" y="692"/>
                      </a:lnTo>
                      <a:lnTo>
                        <a:pt x="0" y="688"/>
                      </a:lnTo>
                      <a:lnTo>
                        <a:pt x="1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20"/>
                <p:cNvSpPr/>
                <p:nvPr/>
              </p:nvSpPr>
              <p:spPr>
                <a:xfrm>
                  <a:off x="6878091" y="2257447"/>
                  <a:ext cx="119892" cy="503192"/>
                </a:xfrm>
                <a:custGeom>
                  <a:rect b="b" l="l" r="r" t="t"/>
                  <a:pathLst>
                    <a:path extrusionOk="0" h="706" w="165">
                      <a:moveTo>
                        <a:pt x="142" y="0"/>
                      </a:moveTo>
                      <a:lnTo>
                        <a:pt x="165" y="5"/>
                      </a:lnTo>
                      <a:lnTo>
                        <a:pt x="24" y="706"/>
                      </a:lnTo>
                      <a:lnTo>
                        <a:pt x="0" y="702"/>
                      </a:lnTo>
                      <a:lnTo>
                        <a:pt x="14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20"/>
                <p:cNvSpPr/>
                <p:nvPr/>
              </p:nvSpPr>
              <p:spPr>
                <a:xfrm>
                  <a:off x="7022838" y="2233214"/>
                  <a:ext cx="305579" cy="165355"/>
                </a:xfrm>
                <a:custGeom>
                  <a:rect b="b" l="l" r="r" t="t"/>
                  <a:pathLst>
                    <a:path extrusionOk="0" h="231" w="420">
                      <a:moveTo>
                        <a:pt x="11" y="0"/>
                      </a:moveTo>
                      <a:lnTo>
                        <a:pt x="420" y="210"/>
                      </a:lnTo>
                      <a:lnTo>
                        <a:pt x="408" y="231"/>
                      </a:lnTo>
                      <a:lnTo>
                        <a:pt x="0" y="21"/>
                      </a:lnTo>
                      <a:lnTo>
                        <a:pt x="1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20"/>
                <p:cNvSpPr/>
                <p:nvPr/>
              </p:nvSpPr>
              <p:spPr>
                <a:xfrm>
                  <a:off x="6902946" y="2435631"/>
                  <a:ext cx="444478" cy="353517"/>
                </a:xfrm>
                <a:custGeom>
                  <a:rect b="b" l="l" r="r" t="t"/>
                  <a:pathLst>
                    <a:path extrusionOk="0" h="496" w="609">
                      <a:moveTo>
                        <a:pt x="594" y="0"/>
                      </a:moveTo>
                      <a:lnTo>
                        <a:pt x="609" y="18"/>
                      </a:lnTo>
                      <a:lnTo>
                        <a:pt x="15" y="496"/>
                      </a:lnTo>
                      <a:lnTo>
                        <a:pt x="0" y="476"/>
                      </a:lnTo>
                      <a:lnTo>
                        <a:pt x="59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20"/>
                <p:cNvSpPr/>
                <p:nvPr/>
              </p:nvSpPr>
              <p:spPr>
                <a:xfrm>
                  <a:off x="7381053" y="2439907"/>
                  <a:ext cx="210542" cy="363496"/>
                </a:xfrm>
                <a:custGeom>
                  <a:rect b="b" l="l" r="r" t="t"/>
                  <a:pathLst>
                    <a:path extrusionOk="0" h="510" w="288">
                      <a:moveTo>
                        <a:pt x="21" y="0"/>
                      </a:moveTo>
                      <a:lnTo>
                        <a:pt x="288" y="498"/>
                      </a:lnTo>
                      <a:lnTo>
                        <a:pt x="267" y="510"/>
                      </a:lnTo>
                      <a:lnTo>
                        <a:pt x="0" y="11"/>
                      </a:lnTo>
                      <a:lnTo>
                        <a:pt x="2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20"/>
                <p:cNvSpPr/>
                <p:nvPr/>
              </p:nvSpPr>
              <p:spPr>
                <a:xfrm>
                  <a:off x="6907333" y="2796275"/>
                  <a:ext cx="655020" cy="58445"/>
                </a:xfrm>
                <a:custGeom>
                  <a:rect b="b" l="l" r="r" t="t"/>
                  <a:pathLst>
                    <a:path extrusionOk="0" h="82" w="897">
                      <a:moveTo>
                        <a:pt x="1" y="0"/>
                      </a:moveTo>
                      <a:lnTo>
                        <a:pt x="897" y="59"/>
                      </a:lnTo>
                      <a:lnTo>
                        <a:pt x="896" y="82"/>
                      </a:lnTo>
                      <a:lnTo>
                        <a:pt x="0" y="24"/>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20"/>
                <p:cNvSpPr/>
                <p:nvPr/>
              </p:nvSpPr>
              <p:spPr>
                <a:xfrm>
                  <a:off x="7632533" y="2313040"/>
                  <a:ext cx="244171" cy="500341"/>
                </a:xfrm>
                <a:custGeom>
                  <a:rect b="b" l="l" r="r" t="t"/>
                  <a:pathLst>
                    <a:path extrusionOk="0" h="703" w="333">
                      <a:moveTo>
                        <a:pt x="312" y="0"/>
                      </a:moveTo>
                      <a:lnTo>
                        <a:pt x="333" y="9"/>
                      </a:lnTo>
                      <a:lnTo>
                        <a:pt x="22" y="703"/>
                      </a:lnTo>
                      <a:lnTo>
                        <a:pt x="0" y="693"/>
                      </a:lnTo>
                      <a:lnTo>
                        <a:pt x="31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20"/>
                <p:cNvSpPr/>
                <p:nvPr/>
              </p:nvSpPr>
              <p:spPr>
                <a:xfrm>
                  <a:off x="7500945" y="1849762"/>
                  <a:ext cx="369911" cy="389154"/>
                </a:xfrm>
                <a:custGeom>
                  <a:rect b="b" l="l" r="r" t="t"/>
                  <a:pathLst>
                    <a:path extrusionOk="0" h="546" w="506">
                      <a:moveTo>
                        <a:pt x="19" y="0"/>
                      </a:moveTo>
                      <a:lnTo>
                        <a:pt x="506" y="530"/>
                      </a:lnTo>
                      <a:lnTo>
                        <a:pt x="489" y="546"/>
                      </a:lnTo>
                      <a:lnTo>
                        <a:pt x="0" y="16"/>
                      </a:lnTo>
                      <a:lnTo>
                        <a:pt x="19"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0"/>
                <p:cNvSpPr/>
                <p:nvPr/>
              </p:nvSpPr>
              <p:spPr>
                <a:xfrm>
                  <a:off x="7405908" y="2267425"/>
                  <a:ext cx="432781" cy="141122"/>
                </a:xfrm>
                <a:custGeom>
                  <a:rect b="b" l="l" r="r" t="t"/>
                  <a:pathLst>
                    <a:path extrusionOk="0" h="196" w="591">
                      <a:moveTo>
                        <a:pt x="584" y="0"/>
                      </a:moveTo>
                      <a:lnTo>
                        <a:pt x="591" y="23"/>
                      </a:lnTo>
                      <a:lnTo>
                        <a:pt x="7" y="196"/>
                      </a:lnTo>
                      <a:lnTo>
                        <a:pt x="0" y="174"/>
                      </a:lnTo>
                      <a:lnTo>
                        <a:pt x="58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0"/>
                <p:cNvSpPr/>
                <p:nvPr/>
              </p:nvSpPr>
              <p:spPr>
                <a:xfrm>
                  <a:off x="6835689" y="1950971"/>
                  <a:ext cx="35090" cy="796839"/>
                </a:xfrm>
                <a:custGeom>
                  <a:rect b="b" l="l" r="r" t="t"/>
                  <a:pathLst>
                    <a:path extrusionOk="0" h="1118" w="50">
                      <a:moveTo>
                        <a:pt x="25" y="0"/>
                      </a:moveTo>
                      <a:lnTo>
                        <a:pt x="50" y="1117"/>
                      </a:lnTo>
                      <a:lnTo>
                        <a:pt x="26" y="1118"/>
                      </a:lnTo>
                      <a:lnTo>
                        <a:pt x="0" y="1"/>
                      </a:lnTo>
                      <a:lnTo>
                        <a:pt x="2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20"/>
                <p:cNvSpPr/>
                <p:nvPr/>
              </p:nvSpPr>
              <p:spPr>
                <a:xfrm>
                  <a:off x="7014065" y="1855464"/>
                  <a:ext cx="421084" cy="344964"/>
                </a:xfrm>
                <a:custGeom>
                  <a:rect b="b" l="l" r="r" t="t"/>
                  <a:pathLst>
                    <a:path extrusionOk="0" h="484" w="576">
                      <a:moveTo>
                        <a:pt x="560" y="0"/>
                      </a:moveTo>
                      <a:lnTo>
                        <a:pt x="576" y="18"/>
                      </a:lnTo>
                      <a:lnTo>
                        <a:pt x="16" y="484"/>
                      </a:lnTo>
                      <a:lnTo>
                        <a:pt x="0" y="466"/>
                      </a:lnTo>
                      <a:lnTo>
                        <a:pt x="56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473" name="Google Shape;473;p20"/>
          <p:cNvSpPr/>
          <p:nvPr/>
        </p:nvSpPr>
        <p:spPr>
          <a:xfrm>
            <a:off x="6813550" y="2790827"/>
            <a:ext cx="144463"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20"/>
          <p:cNvSpPr/>
          <p:nvPr/>
        </p:nvSpPr>
        <p:spPr>
          <a:xfrm>
            <a:off x="6357938" y="2409827"/>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5" name="Google Shape;475;p20"/>
          <p:cNvSpPr/>
          <p:nvPr/>
        </p:nvSpPr>
        <p:spPr>
          <a:xfrm>
            <a:off x="6824663" y="2224090"/>
            <a:ext cx="142875"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20"/>
          <p:cNvSpPr/>
          <p:nvPr/>
        </p:nvSpPr>
        <p:spPr>
          <a:xfrm>
            <a:off x="6746875" y="1827215"/>
            <a:ext cx="144463"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20"/>
          <p:cNvSpPr/>
          <p:nvPr/>
        </p:nvSpPr>
        <p:spPr>
          <a:xfrm>
            <a:off x="7539038" y="2763840"/>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20"/>
          <p:cNvSpPr/>
          <p:nvPr/>
        </p:nvSpPr>
        <p:spPr>
          <a:xfrm>
            <a:off x="7307263" y="2317752"/>
            <a:ext cx="144462" cy="144463"/>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p20"/>
          <p:cNvSpPr/>
          <p:nvPr/>
        </p:nvSpPr>
        <p:spPr>
          <a:xfrm>
            <a:off x="7656513" y="2198690"/>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0" name="Google Shape;480;p20"/>
          <p:cNvSpPr/>
          <p:nvPr/>
        </p:nvSpPr>
        <p:spPr>
          <a:xfrm>
            <a:off x="7518400" y="1893890"/>
            <a:ext cx="142875"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1" name="Google Shape;481;p20"/>
          <p:cNvSpPr/>
          <p:nvPr/>
        </p:nvSpPr>
        <p:spPr>
          <a:xfrm>
            <a:off x="8269288" y="2794002"/>
            <a:ext cx="144462"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2" name="Google Shape;482;p20"/>
          <p:cNvSpPr/>
          <p:nvPr/>
        </p:nvSpPr>
        <p:spPr>
          <a:xfrm>
            <a:off x="8042275" y="2403477"/>
            <a:ext cx="144463" cy="144463"/>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p20"/>
          <p:cNvSpPr/>
          <p:nvPr/>
        </p:nvSpPr>
        <p:spPr>
          <a:xfrm>
            <a:off x="8547100" y="2260602"/>
            <a:ext cx="144463"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4" name="Google Shape;484;p20"/>
          <p:cNvSpPr/>
          <p:nvPr/>
        </p:nvSpPr>
        <p:spPr>
          <a:xfrm>
            <a:off x="8115300" y="1827215"/>
            <a:ext cx="144463" cy="144462"/>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5" name="Google Shape;485;p20"/>
          <p:cNvSpPr txBox="1"/>
          <p:nvPr/>
        </p:nvSpPr>
        <p:spPr>
          <a:xfrm>
            <a:off x="6238875" y="3421065"/>
            <a:ext cx="2325688" cy="287337"/>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Network</a:t>
            </a:r>
            <a:endParaRPr b="1" sz="1800">
              <a:solidFill>
                <a:srgbClr val="FF0066"/>
              </a:solidFill>
              <a:latin typeface="Arial"/>
              <a:ea typeface="Arial"/>
              <a:cs typeface="Arial"/>
              <a:sym typeface="Arial"/>
            </a:endParaRPr>
          </a:p>
        </p:txBody>
      </p:sp>
      <p:sp>
        <p:nvSpPr>
          <p:cNvPr id="486" name="Google Shape;486;p20"/>
          <p:cNvSpPr txBox="1"/>
          <p:nvPr/>
        </p:nvSpPr>
        <p:spPr>
          <a:xfrm>
            <a:off x="338150" y="1755775"/>
            <a:ext cx="1743300" cy="2874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Communities, C</a:t>
            </a:r>
            <a:endParaRPr b="1" sz="1800">
              <a:solidFill>
                <a:schemeClr val="dk1"/>
              </a:solidFill>
              <a:latin typeface="Calibri"/>
              <a:ea typeface="Calibri"/>
              <a:cs typeface="Calibri"/>
              <a:sym typeface="Calibri"/>
            </a:endParaRPr>
          </a:p>
        </p:txBody>
      </p:sp>
      <p:sp>
        <p:nvSpPr>
          <p:cNvPr id="487" name="Google Shape;487;p20"/>
          <p:cNvSpPr txBox="1"/>
          <p:nvPr/>
        </p:nvSpPr>
        <p:spPr>
          <a:xfrm>
            <a:off x="300056" y="2979750"/>
            <a:ext cx="1222500" cy="2889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Nodes, V</a:t>
            </a:r>
            <a:endParaRPr b="1" sz="1800">
              <a:solidFill>
                <a:schemeClr val="dk1"/>
              </a:solidFill>
              <a:latin typeface="Calibri"/>
              <a:ea typeface="Calibri"/>
              <a:cs typeface="Calibri"/>
              <a:sym typeface="Calibri"/>
            </a:endParaRPr>
          </a:p>
        </p:txBody>
      </p:sp>
      <p:sp>
        <p:nvSpPr>
          <p:cNvPr id="488" name="Google Shape;488;p20"/>
          <p:cNvSpPr txBox="1"/>
          <p:nvPr/>
        </p:nvSpPr>
        <p:spPr>
          <a:xfrm>
            <a:off x="2071688" y="3421065"/>
            <a:ext cx="2325687" cy="287337"/>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Model</a:t>
            </a:r>
            <a:endParaRPr b="1" sz="2400">
              <a:solidFill>
                <a:srgbClr val="FF0066"/>
              </a:solidFill>
              <a:latin typeface="Arial"/>
              <a:ea typeface="Arial"/>
              <a:cs typeface="Arial"/>
              <a:sym typeface="Arial"/>
            </a:endParaRPr>
          </a:p>
        </p:txBody>
      </p:sp>
      <p:sp>
        <p:nvSpPr>
          <p:cNvPr id="372" name="Google Shape;372;p20"/>
          <p:cNvSpPr/>
          <p:nvPr/>
        </p:nvSpPr>
        <p:spPr>
          <a:xfrm>
            <a:off x="1566863" y="3060702"/>
            <a:ext cx="144462"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20"/>
          <p:cNvSpPr/>
          <p:nvPr/>
        </p:nvSpPr>
        <p:spPr>
          <a:xfrm>
            <a:off x="1855788" y="3060702"/>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20"/>
          <p:cNvSpPr/>
          <p:nvPr/>
        </p:nvSpPr>
        <p:spPr>
          <a:xfrm>
            <a:off x="2143125" y="3060702"/>
            <a:ext cx="144463"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0"/>
          <p:cNvSpPr/>
          <p:nvPr/>
        </p:nvSpPr>
        <p:spPr>
          <a:xfrm>
            <a:off x="2432050" y="3060702"/>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2" name="Google Shape;392;p20"/>
          <p:cNvSpPr/>
          <p:nvPr/>
        </p:nvSpPr>
        <p:spPr>
          <a:xfrm>
            <a:off x="3871913" y="3060702"/>
            <a:ext cx="142875"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0"/>
          <p:cNvSpPr/>
          <p:nvPr/>
        </p:nvSpPr>
        <p:spPr>
          <a:xfrm>
            <a:off x="2719388" y="3060702"/>
            <a:ext cx="144462" cy="14287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20"/>
          <p:cNvSpPr/>
          <p:nvPr/>
        </p:nvSpPr>
        <p:spPr>
          <a:xfrm>
            <a:off x="3006725" y="3060702"/>
            <a:ext cx="144463" cy="14287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4" name="Google Shape;384;p20"/>
          <p:cNvSpPr/>
          <p:nvPr/>
        </p:nvSpPr>
        <p:spPr>
          <a:xfrm>
            <a:off x="3295650" y="3060702"/>
            <a:ext cx="144463" cy="14287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20"/>
          <p:cNvSpPr/>
          <p:nvPr/>
        </p:nvSpPr>
        <p:spPr>
          <a:xfrm>
            <a:off x="3582988" y="3060702"/>
            <a:ext cx="144462" cy="14287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20"/>
          <p:cNvSpPr/>
          <p:nvPr/>
        </p:nvSpPr>
        <p:spPr>
          <a:xfrm>
            <a:off x="4159250" y="3060702"/>
            <a:ext cx="144463"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p20"/>
          <p:cNvSpPr/>
          <p:nvPr/>
        </p:nvSpPr>
        <p:spPr>
          <a:xfrm>
            <a:off x="4448175" y="3060702"/>
            <a:ext cx="142875"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20"/>
          <p:cNvSpPr/>
          <p:nvPr/>
        </p:nvSpPr>
        <p:spPr>
          <a:xfrm>
            <a:off x="4735513" y="3060702"/>
            <a:ext cx="144462"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9" name="Google Shape;489;p20"/>
          <p:cNvSpPr txBox="1"/>
          <p:nvPr/>
        </p:nvSpPr>
        <p:spPr>
          <a:xfrm>
            <a:off x="2063750" y="1684340"/>
            <a:ext cx="427038"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A</a:t>
            </a:r>
            <a:endParaRPr/>
          </a:p>
        </p:txBody>
      </p:sp>
      <p:sp>
        <p:nvSpPr>
          <p:cNvPr id="490" name="Google Shape;490;p20"/>
          <p:cNvSpPr txBox="1"/>
          <p:nvPr/>
        </p:nvSpPr>
        <p:spPr>
          <a:xfrm>
            <a:off x="3071813" y="1684340"/>
            <a:ext cx="427037"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B</a:t>
            </a:r>
            <a:endParaRPr/>
          </a:p>
        </p:txBody>
      </p:sp>
      <p:sp>
        <p:nvSpPr>
          <p:cNvPr id="491" name="Google Shape;491;p20"/>
          <p:cNvSpPr txBox="1"/>
          <p:nvPr/>
        </p:nvSpPr>
        <p:spPr>
          <a:xfrm>
            <a:off x="72800" y="2405075"/>
            <a:ext cx="2008800" cy="2874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Memberships, M</a:t>
            </a:r>
            <a:endParaRPr b="1" sz="1800">
              <a:solidFill>
                <a:schemeClr val="dk1"/>
              </a:solidFill>
              <a:latin typeface="Calibri"/>
              <a:ea typeface="Calibri"/>
              <a:cs typeface="Calibri"/>
              <a:sym typeface="Calibri"/>
            </a:endParaRPr>
          </a:p>
        </p:txBody>
      </p:sp>
      <p:pic>
        <p:nvPicPr>
          <p:cNvPr id="492" name="Google Shape;492;p20"/>
          <p:cNvPicPr preferRelativeResize="0"/>
          <p:nvPr/>
        </p:nvPicPr>
        <p:blipFill rotWithShape="1">
          <a:blip r:embed="rId3">
            <a:alphaModFix/>
          </a:blip>
          <a:srcRect b="0" l="0" r="0" t="0"/>
          <a:stretch/>
        </p:blipFill>
        <p:spPr>
          <a:xfrm>
            <a:off x="3460750" y="1806577"/>
            <a:ext cx="298450" cy="298450"/>
          </a:xfrm>
          <a:prstGeom prst="rect">
            <a:avLst/>
          </a:prstGeom>
          <a:noFill/>
          <a:ln>
            <a:noFill/>
          </a:ln>
        </p:spPr>
      </p:pic>
      <p:pic>
        <p:nvPicPr>
          <p:cNvPr id="493" name="Google Shape;493;p20"/>
          <p:cNvPicPr preferRelativeResize="0"/>
          <p:nvPr/>
        </p:nvPicPr>
        <p:blipFill rotWithShape="1">
          <a:blip r:embed="rId4">
            <a:alphaModFix/>
          </a:blip>
          <a:srcRect b="0" l="0" r="0" t="0"/>
          <a:stretch/>
        </p:blipFill>
        <p:spPr>
          <a:xfrm>
            <a:off x="2420938" y="1806577"/>
            <a:ext cx="298450" cy="298450"/>
          </a:xfrm>
          <a:prstGeom prst="rect">
            <a:avLst/>
          </a:prstGeom>
          <a:noFill/>
          <a:ln>
            <a:noFill/>
          </a:ln>
        </p:spPr>
      </p:pic>
      <p:sp>
        <p:nvSpPr>
          <p:cNvPr id="494" name="Google Shape;494;p20"/>
          <p:cNvSpPr txBox="1"/>
          <p:nvPr/>
        </p:nvSpPr>
        <p:spPr>
          <a:xfrm>
            <a:off x="2081295" y="1132193"/>
            <a:ext cx="3003386" cy="369332"/>
          </a:xfrm>
          <a:prstGeom prst="rect">
            <a:avLst/>
          </a:prstGeom>
          <a:solidFill>
            <a:srgbClr val="F2DAD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Each community has a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1859B"/>
              </a:buClr>
              <a:buSzPts val="4400"/>
              <a:buFont typeface="Calibri"/>
              <a:buNone/>
            </a:pPr>
            <a:r>
              <a:rPr lang="en-US">
                <a:solidFill>
                  <a:srgbClr val="31859B"/>
                </a:solidFill>
              </a:rPr>
              <a:t>Affiliation-Graph Model (AGM)</a:t>
            </a:r>
            <a:endParaRPr/>
          </a:p>
        </p:txBody>
      </p:sp>
      <p:sp>
        <p:nvSpPr>
          <p:cNvPr id="500" name="Google Shape;500;p21"/>
          <p:cNvSpPr txBox="1"/>
          <p:nvPr>
            <p:ph idx="1" type="body"/>
          </p:nvPr>
        </p:nvSpPr>
        <p:spPr>
          <a:xfrm>
            <a:off x="479778" y="1329264"/>
            <a:ext cx="8229600" cy="3310467"/>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The Community-Affiliation Graph</a:t>
            </a:r>
            <a:endParaRPr/>
          </a:p>
          <a:p>
            <a:pPr indent="-285750" lvl="1" marL="742950" rtl="0" algn="l">
              <a:spcBef>
                <a:spcPts val="476"/>
              </a:spcBef>
              <a:spcAft>
                <a:spcPts val="0"/>
              </a:spcAft>
              <a:buClr>
                <a:schemeClr val="dk1"/>
              </a:buClr>
              <a:buSzPct val="100000"/>
              <a:buChar char="–"/>
            </a:pPr>
            <a:r>
              <a:rPr lang="en-US"/>
              <a:t>Given</a:t>
            </a:r>
            <a:endParaRPr/>
          </a:p>
          <a:p>
            <a:pPr indent="-228600" lvl="2" marL="1143000" rtl="0" algn="l">
              <a:spcBef>
                <a:spcPts val="408"/>
              </a:spcBef>
              <a:spcAft>
                <a:spcPts val="0"/>
              </a:spcAft>
              <a:buClr>
                <a:srgbClr val="FF0000"/>
              </a:buClr>
              <a:buSzPct val="100000"/>
              <a:buChar char="•"/>
            </a:pPr>
            <a:r>
              <a:rPr lang="en-US">
                <a:solidFill>
                  <a:srgbClr val="FF0000"/>
                </a:solidFill>
              </a:rPr>
              <a:t>A number of </a:t>
            </a:r>
            <a:r>
              <a:rPr lang="en-US">
                <a:solidFill>
                  <a:srgbClr val="31859B"/>
                </a:solidFill>
              </a:rPr>
              <a:t>communities</a:t>
            </a:r>
            <a:r>
              <a:rPr lang="en-US"/>
              <a:t>, and</a:t>
            </a:r>
            <a:endParaRPr/>
          </a:p>
          <a:p>
            <a:pPr indent="-228600" lvl="2" marL="1143000" rtl="0" algn="l">
              <a:spcBef>
                <a:spcPts val="408"/>
              </a:spcBef>
              <a:spcAft>
                <a:spcPts val="0"/>
              </a:spcAft>
              <a:buClr>
                <a:srgbClr val="FF0000"/>
              </a:buClr>
              <a:buSzPct val="100000"/>
              <a:buChar char="•"/>
            </a:pPr>
            <a:r>
              <a:rPr lang="en-US">
                <a:solidFill>
                  <a:srgbClr val="FF0000"/>
                </a:solidFill>
              </a:rPr>
              <a:t>A number of </a:t>
            </a:r>
            <a:r>
              <a:rPr lang="en-US">
                <a:solidFill>
                  <a:srgbClr val="31859B"/>
                </a:solidFill>
              </a:rPr>
              <a:t>individuals</a:t>
            </a:r>
            <a:r>
              <a:rPr lang="en-US"/>
              <a:t> (nodes)</a:t>
            </a:r>
            <a:endParaRPr/>
          </a:p>
          <a:p>
            <a:pPr indent="-285750" lvl="1" marL="742950" rtl="0" algn="l">
              <a:spcBef>
                <a:spcPts val="476"/>
              </a:spcBef>
              <a:spcAft>
                <a:spcPts val="0"/>
              </a:spcAft>
              <a:buClr>
                <a:schemeClr val="dk1"/>
              </a:buClr>
              <a:buSzPct val="100000"/>
              <a:buChar char="–"/>
            </a:pPr>
            <a:r>
              <a:rPr lang="en-US"/>
              <a:t>Two sets of parameters</a:t>
            </a:r>
            <a:endParaRPr/>
          </a:p>
          <a:p>
            <a:pPr indent="-228600" lvl="2" marL="1143000" rtl="0" algn="l">
              <a:spcBef>
                <a:spcPts val="408"/>
              </a:spcBef>
              <a:spcAft>
                <a:spcPts val="0"/>
              </a:spcAft>
              <a:buClr>
                <a:schemeClr val="dk1"/>
              </a:buClr>
              <a:buSzPct val="100000"/>
              <a:buChar char="•"/>
            </a:pPr>
            <a:r>
              <a:rPr lang="en-US"/>
              <a:t>The </a:t>
            </a:r>
            <a:r>
              <a:rPr lang="en-US">
                <a:solidFill>
                  <a:srgbClr val="FF0000"/>
                </a:solidFill>
              </a:rPr>
              <a:t>membership</a:t>
            </a:r>
            <a:r>
              <a:rPr lang="en-US"/>
              <a:t> parameters</a:t>
            </a:r>
            <a:endParaRPr/>
          </a:p>
          <a:p>
            <a:pPr indent="-228600" lvl="3" marL="1600200" rtl="0" algn="l">
              <a:spcBef>
                <a:spcPts val="340"/>
              </a:spcBef>
              <a:spcAft>
                <a:spcPts val="0"/>
              </a:spcAft>
              <a:buClr>
                <a:schemeClr val="dk1"/>
              </a:buClr>
              <a:buSzPct val="100000"/>
              <a:buChar char="–"/>
            </a:pPr>
            <a:r>
              <a:rPr lang="en-US">
                <a:latin typeface="Calibri"/>
                <a:ea typeface="Calibri"/>
                <a:cs typeface="Calibri"/>
                <a:sym typeface="Calibri"/>
              </a:rPr>
              <a:t>Each community can have any set of individuals as members (</a:t>
            </a:r>
            <a:r>
              <a:rPr lang="en-US">
                <a:solidFill>
                  <a:srgbClr val="008000"/>
                </a:solidFill>
                <a:latin typeface="Calibri"/>
                <a:ea typeface="Calibri"/>
                <a:cs typeface="Calibri"/>
                <a:sym typeface="Calibri"/>
              </a:rPr>
              <a:t>binary memberships</a:t>
            </a:r>
            <a:r>
              <a:rPr lang="en-US">
                <a:latin typeface="Calibri"/>
                <a:ea typeface="Calibri"/>
                <a:cs typeface="Calibri"/>
                <a:sym typeface="Calibri"/>
              </a:rPr>
              <a:t>)</a:t>
            </a:r>
            <a:endParaRPr/>
          </a:p>
          <a:p>
            <a:pPr indent="-228600" lvl="2" marL="1143000" rtl="0" algn="l">
              <a:spcBef>
                <a:spcPts val="408"/>
              </a:spcBef>
              <a:spcAft>
                <a:spcPts val="0"/>
              </a:spcAft>
              <a:buClr>
                <a:srgbClr val="FF0000"/>
              </a:buClr>
              <a:buSzPct val="100000"/>
              <a:buChar char="•"/>
            </a:pPr>
            <a:r>
              <a:rPr lang="en-US">
                <a:solidFill>
                  <a:srgbClr val="FF0000"/>
                </a:solidFill>
              </a:rPr>
              <a:t>A probability </a:t>
            </a:r>
            <a:r>
              <a:rPr i="1" lang="en-US">
                <a:solidFill>
                  <a:srgbClr val="FF0000"/>
                </a:solidFill>
              </a:rPr>
              <a:t>Pc</a:t>
            </a:r>
            <a:r>
              <a:rPr lang="en-US">
                <a:solidFill>
                  <a:srgbClr val="FF0000"/>
                </a:solidFill>
              </a:rPr>
              <a:t> </a:t>
            </a:r>
            <a:r>
              <a:rPr lang="en-US"/>
              <a:t>for each community </a:t>
            </a:r>
            <a:r>
              <a:rPr i="1" lang="en-US"/>
              <a:t>C</a:t>
            </a:r>
            <a:endParaRPr/>
          </a:p>
          <a:p>
            <a:pPr indent="-228600" lvl="3" marL="1600200" rtl="0" algn="l">
              <a:spcBef>
                <a:spcPts val="340"/>
              </a:spcBef>
              <a:spcAft>
                <a:spcPts val="0"/>
              </a:spcAft>
              <a:buClr>
                <a:schemeClr val="dk1"/>
              </a:buClr>
              <a:buSzPct val="100000"/>
              <a:buChar char="–"/>
            </a:pPr>
            <a:r>
              <a:rPr lang="en-US">
                <a:latin typeface="Calibri"/>
                <a:ea typeface="Calibri"/>
                <a:cs typeface="Calibri"/>
                <a:sym typeface="Calibri"/>
              </a:rPr>
              <a:t>The probability that two members of a community C  are connected because they are both members of C</a:t>
            </a:r>
            <a:endParaRPr/>
          </a:p>
        </p:txBody>
      </p:sp>
      <p:sp>
        <p:nvSpPr>
          <p:cNvPr id="501" name="Google Shape;501;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02" name="Google Shape;502;p21"/>
          <p:cNvSpPr txBox="1"/>
          <p:nvPr/>
        </p:nvSpPr>
        <p:spPr>
          <a:xfrm>
            <a:off x="479778" y="4822293"/>
            <a:ext cx="8290796"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Node: If a pair of nodes is </a:t>
            </a:r>
            <a:r>
              <a:rPr lang="en-US" sz="2000">
                <a:solidFill>
                  <a:srgbClr val="FF0000"/>
                </a:solidFill>
                <a:latin typeface="Calibri"/>
                <a:ea typeface="Calibri"/>
                <a:cs typeface="Calibri"/>
                <a:sym typeface="Calibri"/>
              </a:rPr>
              <a:t>in two or more communities</a:t>
            </a:r>
            <a:r>
              <a:rPr lang="en-US" sz="2000">
                <a:solidFill>
                  <a:schemeClr val="dk1"/>
                </a:solidFill>
                <a:latin typeface="Calibri"/>
                <a:ea typeface="Calibri"/>
                <a:cs typeface="Calibri"/>
                <a:sym typeface="Calibri"/>
              </a:rPr>
              <a:t>, then there is an edge </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between them </a:t>
            </a:r>
            <a:r>
              <a:rPr lang="en-US" sz="2000">
                <a:solidFill>
                  <a:srgbClr val="FF0000"/>
                </a:solidFill>
                <a:latin typeface="Calibri"/>
                <a:ea typeface="Calibri"/>
                <a:cs typeface="Calibri"/>
                <a:sym typeface="Calibri"/>
              </a:rPr>
              <a:t>if any of the communities of which both are members justifies </a:t>
            </a:r>
            <a:endParaRPr/>
          </a:p>
          <a:p>
            <a:pPr indent="0" lvl="0" marL="0" marR="0" rtl="0" algn="l">
              <a:spcBef>
                <a:spcPts val="0"/>
              </a:spcBef>
              <a:spcAft>
                <a:spcPts val="0"/>
              </a:spcAft>
              <a:buNone/>
            </a:pPr>
            <a:r>
              <a:rPr lang="en-US" sz="2000">
                <a:solidFill>
                  <a:srgbClr val="FF0000"/>
                </a:solidFill>
                <a:latin typeface="Calibri"/>
                <a:ea typeface="Calibri"/>
                <a:cs typeface="Calibri"/>
                <a:sym typeface="Calibri"/>
              </a:rPr>
              <a:t>that edge according to rule 3 </a:t>
            </a:r>
            <a:r>
              <a:rPr lang="en-US" sz="2000">
                <a:solidFill>
                  <a:schemeClr val="dk1"/>
                </a:solidFill>
                <a:latin typeface="Calibri"/>
                <a:ea typeface="Calibri"/>
                <a:cs typeface="Calibri"/>
                <a:sym typeface="Calibri"/>
              </a:rPr>
              <a:t>(see the next slide for an example)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08" name="Google Shape;508;p22"/>
          <p:cNvSpPr txBox="1"/>
          <p:nvPr>
            <p:ph idx="1" type="body"/>
          </p:nvPr>
        </p:nvSpPr>
        <p:spPr>
          <a:xfrm>
            <a:off x="457199" y="1600200"/>
            <a:ext cx="8350469" cy="481111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Two communities C and D</a:t>
            </a:r>
            <a:endParaRPr/>
          </a:p>
          <a:p>
            <a:pPr indent="-285750" lvl="1" marL="742950" rtl="0" algn="l">
              <a:spcBef>
                <a:spcPts val="476"/>
              </a:spcBef>
              <a:spcAft>
                <a:spcPts val="0"/>
              </a:spcAft>
              <a:buClr>
                <a:schemeClr val="dk1"/>
              </a:buClr>
              <a:buSzPct val="100000"/>
              <a:buChar char="–"/>
            </a:pPr>
            <a:r>
              <a:rPr lang="en-US"/>
              <a:t>Node u and v are in a single community</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76"/>
              </a:spcBef>
              <a:spcAft>
                <a:spcPts val="0"/>
              </a:spcAft>
              <a:buClr>
                <a:schemeClr val="dk1"/>
              </a:buClr>
              <a:buSzPct val="100000"/>
              <a:buNone/>
            </a:pPr>
            <a:r>
              <a:t/>
            </a:r>
            <a:endParaRPr>
              <a:latin typeface="Calibri"/>
              <a:ea typeface="Calibri"/>
              <a:cs typeface="Calibri"/>
              <a:sym typeface="Calibri"/>
            </a:endParaRPr>
          </a:p>
          <a:p>
            <a:pPr indent="-285750" lvl="1" marL="742950" rtl="0" algn="l">
              <a:spcBef>
                <a:spcPts val="476"/>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a:t>
            </a:r>
            <a:r>
              <a:rPr i="1" lang="en-US">
                <a:latin typeface="Calibri"/>
                <a:ea typeface="Calibri"/>
                <a:cs typeface="Calibri"/>
                <a:sym typeface="Calibri"/>
              </a:rPr>
              <a:t>P</a:t>
            </a:r>
            <a:r>
              <a:rPr baseline="-25000" i="1" lang="en-US">
                <a:latin typeface="Calibri"/>
                <a:ea typeface="Calibri"/>
                <a:cs typeface="Calibri"/>
                <a:sym typeface="Calibri"/>
              </a:rPr>
              <a:t>C</a:t>
            </a:r>
            <a:endParaRPr>
              <a:latin typeface="Calibri"/>
              <a:ea typeface="Calibri"/>
              <a:cs typeface="Calibri"/>
              <a:sym typeface="Calibri"/>
            </a:endParaRPr>
          </a:p>
        </p:txBody>
      </p:sp>
      <p:sp>
        <p:nvSpPr>
          <p:cNvPr id="509" name="Google Shape;509;p22"/>
          <p:cNvSpPr/>
          <p:nvPr/>
        </p:nvSpPr>
        <p:spPr>
          <a:xfrm>
            <a:off x="1198179" y="2575034"/>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0" name="Google Shape;510;p22"/>
          <p:cNvSpPr/>
          <p:nvPr/>
        </p:nvSpPr>
        <p:spPr>
          <a:xfrm>
            <a:off x="3446940" y="2590170"/>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1" name="Google Shape;511;p22"/>
          <p:cNvSpPr txBox="1"/>
          <p:nvPr/>
        </p:nvSpPr>
        <p:spPr>
          <a:xfrm>
            <a:off x="1371751" y="3301130"/>
            <a:ext cx="431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12" name="Google Shape;512;p22"/>
          <p:cNvSpPr txBox="1"/>
          <p:nvPr/>
        </p:nvSpPr>
        <p:spPr>
          <a:xfrm>
            <a:off x="6621550" y="3323032"/>
            <a:ext cx="4683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13" name="Google Shape;513;p22"/>
          <p:cNvSpPr/>
          <p:nvPr/>
        </p:nvSpPr>
        <p:spPr>
          <a:xfrm>
            <a:off x="3836276" y="3168972"/>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14" name="Google Shape;514;p22"/>
          <p:cNvSpPr/>
          <p:nvPr/>
        </p:nvSpPr>
        <p:spPr>
          <a:xfrm>
            <a:off x="4204138" y="3863181"/>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15" name="Google Shape;515;p22"/>
          <p:cNvCxnSpPr>
            <a:stCxn id="513" idx="5"/>
            <a:endCxn id="514" idx="0"/>
          </p:cNvCxnSpPr>
          <p:nvPr/>
        </p:nvCxnSpPr>
        <p:spPr>
          <a:xfrm>
            <a:off x="4150266" y="3507185"/>
            <a:ext cx="237900" cy="356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16" name="Google Shape;516;p22"/>
          <p:cNvSpPr txBox="1"/>
          <p:nvPr/>
        </p:nvSpPr>
        <p:spPr>
          <a:xfrm>
            <a:off x="4204138" y="3439190"/>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17" name="Google Shape;51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18" name="Google Shape;518;p22"/>
          <p:cNvPicPr preferRelativeResize="0"/>
          <p:nvPr/>
        </p:nvPicPr>
        <p:blipFill rotWithShape="1">
          <a:blip r:embed="rId3">
            <a:alphaModFix/>
          </a:blip>
          <a:srcRect b="0" l="0" r="0" t="0"/>
          <a:stretch/>
        </p:blipFill>
        <p:spPr>
          <a:xfrm>
            <a:off x="2144078" y="3259144"/>
            <a:ext cx="869716" cy="1236464"/>
          </a:xfrm>
          <a:prstGeom prst="rect">
            <a:avLst/>
          </a:prstGeom>
          <a:noFill/>
          <a:ln>
            <a:noFill/>
          </a:ln>
        </p:spPr>
      </p:pic>
      <p:sp>
        <p:nvSpPr>
          <p:cNvPr id="519" name="Google Shape;519;p22"/>
          <p:cNvSpPr/>
          <p:nvPr/>
        </p:nvSpPr>
        <p:spPr>
          <a:xfrm>
            <a:off x="3770992" y="3168972"/>
            <a:ext cx="931067" cy="1177250"/>
          </a:xfrm>
          <a:prstGeom prst="rect">
            <a:avLst/>
          </a:prstGeom>
          <a:solidFill>
            <a:schemeClr val="lt1"/>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25" name="Google Shape;525;p23"/>
          <p:cNvSpPr txBox="1"/>
          <p:nvPr>
            <p:ph idx="1" type="body"/>
          </p:nvPr>
        </p:nvSpPr>
        <p:spPr>
          <a:xfrm>
            <a:off x="457199" y="1600200"/>
            <a:ext cx="8350469" cy="481111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Two communities C and D</a:t>
            </a:r>
            <a:endParaRPr/>
          </a:p>
          <a:p>
            <a:pPr indent="-285750" lvl="1" marL="742950" rtl="0" algn="l">
              <a:spcBef>
                <a:spcPts val="476"/>
              </a:spcBef>
              <a:spcAft>
                <a:spcPts val="0"/>
              </a:spcAft>
              <a:buClr>
                <a:schemeClr val="dk1"/>
              </a:buClr>
              <a:buSzPct val="100000"/>
              <a:buChar char="–"/>
            </a:pPr>
            <a:r>
              <a:rPr lang="en-US"/>
              <a:t>Node u and v are in two different communities</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76"/>
              </a:spcBef>
              <a:spcAft>
                <a:spcPts val="0"/>
              </a:spcAft>
              <a:buClr>
                <a:schemeClr val="dk1"/>
              </a:buClr>
              <a:buSzPct val="100000"/>
              <a:buNone/>
            </a:pPr>
            <a:r>
              <a:t/>
            </a:r>
            <a:endParaRPr>
              <a:latin typeface="Calibri"/>
              <a:ea typeface="Calibri"/>
              <a:cs typeface="Calibri"/>
              <a:sym typeface="Calibri"/>
            </a:endParaRPr>
          </a:p>
          <a:p>
            <a:pPr indent="-285750" lvl="1" marL="742950" rtl="0" algn="l">
              <a:spcBef>
                <a:spcPts val="476"/>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  </a:t>
            </a:r>
            <a:endParaRPr>
              <a:latin typeface="Calibri"/>
              <a:ea typeface="Calibri"/>
              <a:cs typeface="Calibri"/>
              <a:sym typeface="Calibri"/>
            </a:endParaRPr>
          </a:p>
        </p:txBody>
      </p:sp>
      <p:sp>
        <p:nvSpPr>
          <p:cNvPr id="526" name="Google Shape;526;p23"/>
          <p:cNvSpPr/>
          <p:nvPr/>
        </p:nvSpPr>
        <p:spPr>
          <a:xfrm>
            <a:off x="1198179" y="2575034"/>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7" name="Google Shape;527;p23"/>
          <p:cNvSpPr/>
          <p:nvPr/>
        </p:nvSpPr>
        <p:spPr>
          <a:xfrm>
            <a:off x="3446940" y="2590170"/>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8" name="Google Shape;528;p23"/>
          <p:cNvSpPr txBox="1"/>
          <p:nvPr/>
        </p:nvSpPr>
        <p:spPr>
          <a:xfrm>
            <a:off x="1371751" y="3301130"/>
            <a:ext cx="431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29" name="Google Shape;529;p23"/>
          <p:cNvSpPr txBox="1"/>
          <p:nvPr/>
        </p:nvSpPr>
        <p:spPr>
          <a:xfrm>
            <a:off x="6621550" y="3323032"/>
            <a:ext cx="4683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30" name="Google Shape;530;p23"/>
          <p:cNvSpPr/>
          <p:nvPr/>
        </p:nvSpPr>
        <p:spPr>
          <a:xfrm>
            <a:off x="3836276" y="3168972"/>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31" name="Google Shape;531;p23"/>
          <p:cNvSpPr/>
          <p:nvPr/>
        </p:nvSpPr>
        <p:spPr>
          <a:xfrm>
            <a:off x="4204138" y="3863181"/>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32" name="Google Shape;532;p23"/>
          <p:cNvCxnSpPr>
            <a:stCxn id="530" idx="5"/>
            <a:endCxn id="531" idx="0"/>
          </p:cNvCxnSpPr>
          <p:nvPr/>
        </p:nvCxnSpPr>
        <p:spPr>
          <a:xfrm>
            <a:off x="4150266" y="3507185"/>
            <a:ext cx="237900" cy="356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33" name="Google Shape;533;p23"/>
          <p:cNvSpPr txBox="1"/>
          <p:nvPr/>
        </p:nvSpPr>
        <p:spPr>
          <a:xfrm>
            <a:off x="4204138" y="3439190"/>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34" name="Google Shape;534;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5" name="Google Shape;535;p23"/>
          <p:cNvSpPr/>
          <p:nvPr/>
        </p:nvSpPr>
        <p:spPr>
          <a:xfrm>
            <a:off x="3770992" y="3168972"/>
            <a:ext cx="931067" cy="1177250"/>
          </a:xfrm>
          <a:prstGeom prst="rect">
            <a:avLst/>
          </a:prstGeom>
          <a:solidFill>
            <a:schemeClr val="lt1"/>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6" name="Google Shape;536;p23"/>
          <p:cNvSpPr/>
          <p:nvPr/>
        </p:nvSpPr>
        <p:spPr>
          <a:xfrm>
            <a:off x="2500716" y="3349121"/>
            <a:ext cx="383823" cy="40415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a:t>
            </a:r>
            <a:endParaRPr/>
          </a:p>
        </p:txBody>
      </p:sp>
      <p:sp>
        <p:nvSpPr>
          <p:cNvPr id="537" name="Google Shape;537;p23"/>
          <p:cNvSpPr/>
          <p:nvPr/>
        </p:nvSpPr>
        <p:spPr>
          <a:xfrm>
            <a:off x="5360306" y="2924749"/>
            <a:ext cx="383823" cy="40415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a:t>
            </a:r>
            <a:endParaRPr/>
          </a:p>
        </p:txBody>
      </p:sp>
      <p:cxnSp>
        <p:nvCxnSpPr>
          <p:cNvPr id="538" name="Google Shape;538;p23"/>
          <p:cNvCxnSpPr>
            <a:stCxn id="536" idx="6"/>
            <a:endCxn id="537" idx="2"/>
          </p:cNvCxnSpPr>
          <p:nvPr/>
        </p:nvCxnSpPr>
        <p:spPr>
          <a:xfrm flipH="1" rot="10800000">
            <a:off x="2884539" y="3126696"/>
            <a:ext cx="2475900" cy="424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g2a8004c94d6ed506_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44" name="Google Shape;544;g2a8004c94d6ed506_0"/>
          <p:cNvSpPr txBox="1"/>
          <p:nvPr>
            <p:ph idx="1" type="body"/>
          </p:nvPr>
        </p:nvSpPr>
        <p:spPr>
          <a:xfrm>
            <a:off x="457199" y="1600200"/>
            <a:ext cx="8350500" cy="4811100"/>
          </a:xfrm>
          <a:prstGeom prst="rect">
            <a:avLst/>
          </a:prstGeom>
          <a:noFill/>
          <a:ln>
            <a:noFill/>
          </a:ln>
        </p:spPr>
        <p:txBody>
          <a:bodyPr anchorCtr="0" anchor="t" bIns="45700" lIns="91425" spcFirstLastPara="1" rIns="91425" wrap="square" tIns="45700">
            <a:normAutofit fontScale="92500" lnSpcReduction="20000"/>
          </a:bodyPr>
          <a:lstStyle/>
          <a:p>
            <a:pPr indent="-358140" lvl="0" marL="342900" rtl="0" algn="l">
              <a:spcBef>
                <a:spcPts val="0"/>
              </a:spcBef>
              <a:spcAft>
                <a:spcPts val="0"/>
              </a:spcAft>
              <a:buClr>
                <a:schemeClr val="dk1"/>
              </a:buClr>
              <a:buSzPct val="100000"/>
              <a:buChar char="•"/>
            </a:pPr>
            <a:r>
              <a:rPr lang="en-US"/>
              <a:t>Two communities C and D</a:t>
            </a:r>
            <a:endParaRPr/>
          </a:p>
          <a:p>
            <a:pPr indent="-299085" lvl="1" marL="742950" rtl="0" algn="l">
              <a:spcBef>
                <a:spcPts val="476"/>
              </a:spcBef>
              <a:spcAft>
                <a:spcPts val="0"/>
              </a:spcAft>
              <a:buClr>
                <a:schemeClr val="dk1"/>
              </a:buClr>
              <a:buSzPct val="100000"/>
              <a:buChar char="–"/>
            </a:pPr>
            <a:r>
              <a:rPr lang="en-US"/>
              <a:t>Node u and v are in two different communities</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76"/>
              </a:spcBef>
              <a:spcAft>
                <a:spcPts val="0"/>
              </a:spcAft>
              <a:buClr>
                <a:schemeClr val="dk1"/>
              </a:buClr>
              <a:buSzPct val="100000"/>
              <a:buNone/>
            </a:pPr>
            <a:r>
              <a:t/>
            </a:r>
            <a:endParaRPr>
              <a:latin typeface="Calibri"/>
              <a:ea typeface="Calibri"/>
              <a:cs typeface="Calibri"/>
              <a:sym typeface="Calibri"/>
            </a:endParaRPr>
          </a:p>
          <a:p>
            <a:pPr indent="-299085" lvl="1" marL="742950" rtl="0" algn="l">
              <a:spcBef>
                <a:spcPts val="476"/>
              </a:spcBef>
              <a:spcAft>
                <a:spcPts val="0"/>
              </a:spcAft>
              <a:buClr>
                <a:schemeClr val="dk1"/>
              </a:buClr>
              <a:buSzPct val="175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 </a:t>
            </a:r>
            <a:r>
              <a:rPr lang="en-US">
                <a:solidFill>
                  <a:srgbClr val="FF0000"/>
                </a:solidFill>
              </a:rPr>
              <a:t> </a:t>
            </a:r>
            <a:r>
              <a:rPr lang="en-US" sz="1600">
                <a:solidFill>
                  <a:srgbClr val="000000"/>
                </a:solidFill>
              </a:rPr>
              <a:t>// as small as possible</a:t>
            </a:r>
            <a:endParaRPr sz="1600">
              <a:solidFill>
                <a:srgbClr val="000000"/>
              </a:solidFill>
              <a:latin typeface="Calibri"/>
              <a:ea typeface="Calibri"/>
              <a:cs typeface="Calibri"/>
              <a:sym typeface="Calibri"/>
            </a:endParaRPr>
          </a:p>
        </p:txBody>
      </p:sp>
      <p:sp>
        <p:nvSpPr>
          <p:cNvPr id="545" name="Google Shape;545;g2a8004c94d6ed506_0"/>
          <p:cNvSpPr/>
          <p:nvPr/>
        </p:nvSpPr>
        <p:spPr>
          <a:xfrm>
            <a:off x="1198179" y="2575034"/>
            <a:ext cx="3731100" cy="23124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6" name="Google Shape;546;g2a8004c94d6ed506_0"/>
          <p:cNvSpPr/>
          <p:nvPr/>
        </p:nvSpPr>
        <p:spPr>
          <a:xfrm>
            <a:off x="3446940" y="2590170"/>
            <a:ext cx="3731100" cy="23124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g2a8004c94d6ed506_0"/>
          <p:cNvSpPr txBox="1"/>
          <p:nvPr/>
        </p:nvSpPr>
        <p:spPr>
          <a:xfrm>
            <a:off x="1371751" y="3301130"/>
            <a:ext cx="431400" cy="65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48" name="Google Shape;548;g2a8004c94d6ed506_0"/>
          <p:cNvSpPr txBox="1"/>
          <p:nvPr/>
        </p:nvSpPr>
        <p:spPr>
          <a:xfrm>
            <a:off x="6621550" y="3323032"/>
            <a:ext cx="468300" cy="65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49" name="Google Shape;549;g2a8004c94d6ed506_0"/>
          <p:cNvSpPr/>
          <p:nvPr/>
        </p:nvSpPr>
        <p:spPr>
          <a:xfrm>
            <a:off x="3836276" y="3168972"/>
            <a:ext cx="367800" cy="3963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50" name="Google Shape;550;g2a8004c94d6ed506_0"/>
          <p:cNvSpPr/>
          <p:nvPr/>
        </p:nvSpPr>
        <p:spPr>
          <a:xfrm>
            <a:off x="4204138" y="3863181"/>
            <a:ext cx="367800" cy="3963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51" name="Google Shape;551;g2a8004c94d6ed506_0"/>
          <p:cNvCxnSpPr>
            <a:stCxn id="549" idx="5"/>
            <a:endCxn id="550" idx="0"/>
          </p:cNvCxnSpPr>
          <p:nvPr/>
        </p:nvCxnSpPr>
        <p:spPr>
          <a:xfrm>
            <a:off x="4150213" y="3507235"/>
            <a:ext cx="237900" cy="3558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
        <p:nvSpPr>
          <p:cNvPr id="552" name="Google Shape;552;g2a8004c94d6ed506_0"/>
          <p:cNvSpPr txBox="1"/>
          <p:nvPr/>
        </p:nvSpPr>
        <p:spPr>
          <a:xfrm>
            <a:off x="4204138" y="3439190"/>
            <a:ext cx="292200" cy="371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53" name="Google Shape;553;g2a8004c94d6ed506_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4" name="Google Shape;554;g2a8004c94d6ed506_0"/>
          <p:cNvSpPr/>
          <p:nvPr/>
        </p:nvSpPr>
        <p:spPr>
          <a:xfrm>
            <a:off x="3770992" y="3168972"/>
            <a:ext cx="931200" cy="1177200"/>
          </a:xfrm>
          <a:prstGeom prst="rect">
            <a:avLst/>
          </a:prstGeom>
          <a:solidFill>
            <a:schemeClr val="lt1"/>
          </a:solidFill>
          <a:ln cap="flat" cmpd="sng" w="9525">
            <a:solidFill>
              <a:schemeClr val="lt1"/>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g2a8004c94d6ed506_0"/>
          <p:cNvSpPr/>
          <p:nvPr/>
        </p:nvSpPr>
        <p:spPr>
          <a:xfrm>
            <a:off x="2500716" y="3349121"/>
            <a:ext cx="383700" cy="4041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a:t>
            </a:r>
            <a:endParaRPr/>
          </a:p>
        </p:txBody>
      </p:sp>
      <p:sp>
        <p:nvSpPr>
          <p:cNvPr id="556" name="Google Shape;556;g2a8004c94d6ed506_0"/>
          <p:cNvSpPr/>
          <p:nvPr/>
        </p:nvSpPr>
        <p:spPr>
          <a:xfrm>
            <a:off x="5360306" y="2924749"/>
            <a:ext cx="383700" cy="40410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a:t>
            </a:r>
            <a:endParaRPr/>
          </a:p>
        </p:txBody>
      </p:sp>
      <p:cxnSp>
        <p:nvCxnSpPr>
          <p:cNvPr id="557" name="Google Shape;557;g2a8004c94d6ed506_0"/>
          <p:cNvCxnSpPr>
            <a:stCxn id="555" idx="6"/>
            <a:endCxn id="556" idx="2"/>
          </p:cNvCxnSpPr>
          <p:nvPr/>
        </p:nvCxnSpPr>
        <p:spPr>
          <a:xfrm flipH="1" rot="10800000">
            <a:off x="2884416" y="3126671"/>
            <a:ext cx="2475900" cy="4245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63" name="Google Shape;563;p24"/>
          <p:cNvSpPr txBox="1"/>
          <p:nvPr>
            <p:ph idx="1" type="body"/>
          </p:nvPr>
        </p:nvSpPr>
        <p:spPr>
          <a:xfrm>
            <a:off x="457199" y="1600200"/>
            <a:ext cx="8350469" cy="481111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spcBef>
                <a:spcPts val="0"/>
              </a:spcBef>
              <a:spcAft>
                <a:spcPts val="0"/>
              </a:spcAft>
              <a:buClr>
                <a:schemeClr val="dk1"/>
              </a:buClr>
              <a:buSzPct val="100000"/>
              <a:buChar char="•"/>
            </a:pPr>
            <a:r>
              <a:rPr lang="en-US"/>
              <a:t>Two communities C and D</a:t>
            </a:r>
            <a:endParaRPr/>
          </a:p>
          <a:p>
            <a:pPr indent="-285750" lvl="1" marL="742950" rtl="0" algn="l">
              <a:spcBef>
                <a:spcPts val="476"/>
              </a:spcBef>
              <a:spcAft>
                <a:spcPts val="0"/>
              </a:spcAft>
              <a:buClr>
                <a:schemeClr val="dk1"/>
              </a:buClr>
              <a:buSzPct val="100000"/>
              <a:buChar char="–"/>
            </a:pPr>
            <a:r>
              <a:rPr lang="en-US"/>
              <a:t>Node u and v are in as follows</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134619" lvl="1" marL="742950" rtl="0" algn="l">
              <a:spcBef>
                <a:spcPts val="476"/>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76"/>
              </a:spcBef>
              <a:spcAft>
                <a:spcPts val="0"/>
              </a:spcAft>
              <a:buClr>
                <a:schemeClr val="dk1"/>
              </a:buClr>
              <a:buSzPct val="100000"/>
              <a:buNone/>
            </a:pPr>
            <a:r>
              <a:t/>
            </a:r>
            <a:endParaRPr>
              <a:latin typeface="Calibri"/>
              <a:ea typeface="Calibri"/>
              <a:cs typeface="Calibri"/>
              <a:sym typeface="Calibri"/>
            </a:endParaRPr>
          </a:p>
          <a:p>
            <a:pPr indent="-285750" lvl="1" marL="742950" rtl="0" algn="l">
              <a:spcBef>
                <a:spcPts val="476"/>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 </a:t>
            </a:r>
            <a:endParaRPr>
              <a:latin typeface="Calibri"/>
              <a:ea typeface="Calibri"/>
              <a:cs typeface="Calibri"/>
              <a:sym typeface="Calibri"/>
            </a:endParaRPr>
          </a:p>
        </p:txBody>
      </p:sp>
      <p:sp>
        <p:nvSpPr>
          <p:cNvPr id="564" name="Google Shape;564;p24"/>
          <p:cNvSpPr/>
          <p:nvPr/>
        </p:nvSpPr>
        <p:spPr>
          <a:xfrm>
            <a:off x="1198179" y="2575034"/>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5" name="Google Shape;565;p24"/>
          <p:cNvSpPr/>
          <p:nvPr/>
        </p:nvSpPr>
        <p:spPr>
          <a:xfrm>
            <a:off x="3446940" y="2590170"/>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6" name="Google Shape;566;p24"/>
          <p:cNvSpPr txBox="1"/>
          <p:nvPr/>
        </p:nvSpPr>
        <p:spPr>
          <a:xfrm>
            <a:off x="1371751" y="3301130"/>
            <a:ext cx="431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67" name="Google Shape;567;p24"/>
          <p:cNvSpPr txBox="1"/>
          <p:nvPr/>
        </p:nvSpPr>
        <p:spPr>
          <a:xfrm>
            <a:off x="6621550" y="3323032"/>
            <a:ext cx="4683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68" name="Google Shape;568;p24"/>
          <p:cNvSpPr/>
          <p:nvPr/>
        </p:nvSpPr>
        <p:spPr>
          <a:xfrm>
            <a:off x="3836276" y="3168972"/>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69" name="Google Shape;569;p24"/>
          <p:cNvSpPr/>
          <p:nvPr/>
        </p:nvSpPr>
        <p:spPr>
          <a:xfrm>
            <a:off x="4204138" y="3863181"/>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70" name="Google Shape;570;p24"/>
          <p:cNvCxnSpPr>
            <a:stCxn id="568" idx="5"/>
            <a:endCxn id="569" idx="0"/>
          </p:cNvCxnSpPr>
          <p:nvPr/>
        </p:nvCxnSpPr>
        <p:spPr>
          <a:xfrm>
            <a:off x="4150266" y="3507185"/>
            <a:ext cx="237900" cy="356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71" name="Google Shape;571;p24"/>
          <p:cNvSpPr txBox="1"/>
          <p:nvPr/>
        </p:nvSpPr>
        <p:spPr>
          <a:xfrm>
            <a:off x="4204138" y="3439190"/>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72" name="Google Shape;572;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3" name="Google Shape;573;p24"/>
          <p:cNvSpPr/>
          <p:nvPr/>
        </p:nvSpPr>
        <p:spPr>
          <a:xfrm>
            <a:off x="3770992" y="3168972"/>
            <a:ext cx="931067" cy="1177250"/>
          </a:xfrm>
          <a:prstGeom prst="rect">
            <a:avLst/>
          </a:prstGeom>
          <a:solidFill>
            <a:schemeClr val="lt1"/>
          </a:solidFill>
          <a:ln cap="flat" cmpd="sng" w="9525">
            <a:solidFill>
              <a:schemeClr val="l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24"/>
          <p:cNvSpPr/>
          <p:nvPr/>
        </p:nvSpPr>
        <p:spPr>
          <a:xfrm>
            <a:off x="2500716" y="3349121"/>
            <a:ext cx="383823" cy="40415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a:t>
            </a:r>
            <a:endParaRPr/>
          </a:p>
        </p:txBody>
      </p:sp>
      <p:sp>
        <p:nvSpPr>
          <p:cNvPr id="575" name="Google Shape;575;p24"/>
          <p:cNvSpPr/>
          <p:nvPr/>
        </p:nvSpPr>
        <p:spPr>
          <a:xfrm>
            <a:off x="4020207" y="3297542"/>
            <a:ext cx="383823" cy="404150"/>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v</a:t>
            </a:r>
            <a:endParaRPr/>
          </a:p>
        </p:txBody>
      </p:sp>
      <p:cxnSp>
        <p:nvCxnSpPr>
          <p:cNvPr id="576" name="Google Shape;576;p24"/>
          <p:cNvCxnSpPr>
            <a:stCxn id="574" idx="6"/>
            <a:endCxn id="575" idx="2"/>
          </p:cNvCxnSpPr>
          <p:nvPr/>
        </p:nvCxnSpPr>
        <p:spPr>
          <a:xfrm flipH="1" rot="10800000">
            <a:off x="2884539" y="3499596"/>
            <a:ext cx="1135800" cy="516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400"/>
              <a:buFont typeface="Calibri"/>
              <a:buNone/>
            </a:pPr>
            <a:r>
              <a:rPr lang="en-US"/>
              <a:t>Should </a:t>
            </a:r>
            <a:r>
              <a:rPr i="1" lang="en-US"/>
              <a:t>u</a:t>
            </a:r>
            <a:r>
              <a:rPr lang="en-US"/>
              <a:t> and </a:t>
            </a:r>
            <a:r>
              <a:rPr i="1" lang="en-US"/>
              <a:t>v</a:t>
            </a:r>
            <a:r>
              <a:rPr lang="en-US"/>
              <a:t> have an edge?</a:t>
            </a:r>
            <a:endParaRPr/>
          </a:p>
        </p:txBody>
      </p:sp>
      <p:sp>
        <p:nvSpPr>
          <p:cNvPr id="582" name="Google Shape;582;p25"/>
          <p:cNvSpPr txBox="1"/>
          <p:nvPr>
            <p:ph idx="1" type="body"/>
          </p:nvPr>
        </p:nvSpPr>
        <p:spPr>
          <a:xfrm>
            <a:off x="457199" y="1600200"/>
            <a:ext cx="8350469" cy="4811110"/>
          </a:xfrm>
          <a:prstGeom prst="rect">
            <a:avLst/>
          </a:prstGeom>
          <a:noFill/>
          <a:ln>
            <a:noFill/>
          </a:ln>
        </p:spPr>
        <p:txBody>
          <a:bodyPr anchorCtr="0" anchor="t" bIns="45700" lIns="91425" spcFirstLastPara="1" rIns="91425" wrap="square" tIns="45700">
            <a:normAutofit fontScale="77500" lnSpcReduction="20000"/>
          </a:bodyPr>
          <a:lstStyle/>
          <a:p>
            <a:pPr indent="-342900" lvl="0" marL="342900" rtl="0" algn="l">
              <a:spcBef>
                <a:spcPts val="0"/>
              </a:spcBef>
              <a:spcAft>
                <a:spcPts val="0"/>
              </a:spcAft>
              <a:buClr>
                <a:schemeClr val="dk1"/>
              </a:buClr>
              <a:buSzPct val="100000"/>
              <a:buChar char="•"/>
            </a:pPr>
            <a:r>
              <a:rPr lang="en-US"/>
              <a:t>Two communities C and D</a:t>
            </a:r>
            <a:endParaRPr/>
          </a:p>
          <a:p>
            <a:pPr indent="-285750" lvl="1" marL="742950" rtl="0" algn="l">
              <a:spcBef>
                <a:spcPts val="434"/>
              </a:spcBef>
              <a:spcAft>
                <a:spcPts val="0"/>
              </a:spcAft>
              <a:buClr>
                <a:schemeClr val="dk1"/>
              </a:buClr>
              <a:buSzPct val="100000"/>
              <a:buChar char="–"/>
            </a:pPr>
            <a:r>
              <a:rPr lang="en-US"/>
              <a:t>Node u and v are in both communities</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p>
          <a:p>
            <a:pPr indent="-147955" lvl="1" marL="742950" rtl="0" algn="l">
              <a:spcBef>
                <a:spcPts val="434"/>
              </a:spcBef>
              <a:spcAft>
                <a:spcPts val="0"/>
              </a:spcAft>
              <a:buClr>
                <a:schemeClr val="dk1"/>
              </a:buClr>
              <a:buSzPct val="100000"/>
              <a:buNone/>
            </a:pPr>
            <a:r>
              <a:t/>
            </a:r>
            <a:endParaRPr>
              <a:latin typeface="Calibri"/>
              <a:ea typeface="Calibri"/>
              <a:cs typeface="Calibri"/>
              <a:sym typeface="Calibri"/>
            </a:endParaRPr>
          </a:p>
          <a:p>
            <a:pPr indent="-147955" lvl="1" marL="742950" rtl="0" algn="l">
              <a:spcBef>
                <a:spcPts val="434"/>
              </a:spcBef>
              <a:spcAft>
                <a:spcPts val="0"/>
              </a:spcAft>
              <a:buClr>
                <a:schemeClr val="dk1"/>
              </a:buClr>
              <a:buSzPct val="100000"/>
              <a:buNone/>
            </a:pPr>
            <a:r>
              <a:t/>
            </a:r>
            <a:endParaRPr>
              <a:latin typeface="Calibri"/>
              <a:ea typeface="Calibri"/>
              <a:cs typeface="Calibri"/>
              <a:sym typeface="Calibri"/>
            </a:endParaRPr>
          </a:p>
          <a:p>
            <a:pPr indent="-147955" lvl="1" marL="742950" rtl="0" algn="l">
              <a:spcBef>
                <a:spcPts val="434"/>
              </a:spcBef>
              <a:spcAft>
                <a:spcPts val="0"/>
              </a:spcAft>
              <a:buClr>
                <a:schemeClr val="dk1"/>
              </a:buClr>
              <a:buSzPct val="100000"/>
              <a:buNone/>
            </a:pPr>
            <a:r>
              <a:t/>
            </a:r>
            <a:endParaRPr>
              <a:latin typeface="Calibri"/>
              <a:ea typeface="Calibri"/>
              <a:cs typeface="Calibri"/>
              <a:sym typeface="Calibri"/>
            </a:endParaRPr>
          </a:p>
          <a:p>
            <a:pPr indent="0" lvl="1" marL="457200" rtl="0" algn="l">
              <a:spcBef>
                <a:spcPts val="434"/>
              </a:spcBef>
              <a:spcAft>
                <a:spcPts val="0"/>
              </a:spcAft>
              <a:buClr>
                <a:schemeClr val="dk1"/>
              </a:buClr>
              <a:buSzPct val="100000"/>
              <a:buNone/>
            </a:pPr>
            <a:r>
              <a:t/>
            </a:r>
            <a:endParaRPr>
              <a:latin typeface="Calibri"/>
              <a:ea typeface="Calibri"/>
              <a:cs typeface="Calibri"/>
              <a:sym typeface="Calibri"/>
            </a:endParaRPr>
          </a:p>
          <a:p>
            <a:pPr indent="-285750" lvl="1" marL="742950" rtl="0" algn="l">
              <a:spcBef>
                <a:spcPts val="434"/>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no edge between </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  </a:t>
            </a:r>
            <a:r>
              <a:rPr lang="en-US">
                <a:latin typeface="Calibri"/>
                <a:ea typeface="Calibri"/>
                <a:cs typeface="Calibri"/>
                <a:sym typeface="Calibri"/>
              </a:rPr>
              <a:t>(1 - </a:t>
            </a:r>
            <a:r>
              <a:rPr i="1" lang="en-US">
                <a:latin typeface="Calibri"/>
                <a:ea typeface="Calibri"/>
                <a:cs typeface="Calibri"/>
                <a:sym typeface="Calibri"/>
              </a:rPr>
              <a:t>P</a:t>
            </a:r>
            <a:r>
              <a:rPr baseline="-25000" i="1" lang="en-US">
                <a:latin typeface="Calibri"/>
                <a:ea typeface="Calibri"/>
                <a:cs typeface="Calibri"/>
                <a:sym typeface="Calibri"/>
              </a:rPr>
              <a:t>C</a:t>
            </a:r>
            <a:r>
              <a:rPr lang="en-US">
                <a:latin typeface="Calibri"/>
                <a:ea typeface="Calibri"/>
                <a:cs typeface="Calibri"/>
                <a:sym typeface="Calibri"/>
              </a:rPr>
              <a:t>)(1 - </a:t>
            </a:r>
            <a:r>
              <a:rPr i="1" lang="en-US">
                <a:latin typeface="Calibri"/>
                <a:ea typeface="Calibri"/>
                <a:cs typeface="Calibri"/>
                <a:sym typeface="Calibri"/>
              </a:rPr>
              <a:t>P</a:t>
            </a:r>
            <a:r>
              <a:rPr baseline="-25000" i="1" lang="en-US">
                <a:latin typeface="Calibri"/>
                <a:ea typeface="Calibri"/>
                <a:cs typeface="Calibri"/>
                <a:sym typeface="Calibri"/>
              </a:rPr>
              <a:t>D</a:t>
            </a:r>
            <a:r>
              <a:rPr lang="en-US">
                <a:latin typeface="Calibri"/>
                <a:ea typeface="Calibri"/>
                <a:cs typeface="Calibri"/>
                <a:sym typeface="Calibri"/>
              </a:rPr>
              <a:t>)</a:t>
            </a:r>
            <a:endParaRPr/>
          </a:p>
          <a:p>
            <a:pPr indent="-285750" lvl="1" marL="742950" rtl="0" algn="l">
              <a:spcBef>
                <a:spcPts val="434"/>
              </a:spcBef>
              <a:spcAft>
                <a:spcPts val="0"/>
              </a:spcAft>
              <a:buClr>
                <a:schemeClr val="dk1"/>
              </a:buClr>
              <a:buSzPct val="100000"/>
              <a:buChar char="–"/>
            </a:pPr>
            <a:r>
              <a:rPr lang="en-US">
                <a:latin typeface="Calibri"/>
                <a:ea typeface="Calibri"/>
                <a:cs typeface="Calibri"/>
                <a:sym typeface="Calibri"/>
              </a:rPr>
              <a:t>What is the probability of </a:t>
            </a:r>
            <a:r>
              <a:rPr lang="en-US">
                <a:solidFill>
                  <a:srgbClr val="FF0000"/>
                </a:solidFill>
                <a:latin typeface="Calibri"/>
                <a:ea typeface="Calibri"/>
                <a:cs typeface="Calibri"/>
                <a:sym typeface="Calibri"/>
              </a:rPr>
              <a:t>(</a:t>
            </a:r>
            <a:r>
              <a:rPr i="1" lang="en-US">
                <a:solidFill>
                  <a:srgbClr val="FF0000"/>
                </a:solidFill>
                <a:latin typeface="Calibri"/>
                <a:ea typeface="Calibri"/>
                <a:cs typeface="Calibri"/>
                <a:sym typeface="Calibri"/>
              </a:rPr>
              <a:t>u</a:t>
            </a:r>
            <a:r>
              <a:rPr lang="en-US">
                <a:solidFill>
                  <a:srgbClr val="FF0000"/>
                </a:solidFill>
                <a:latin typeface="Calibri"/>
                <a:ea typeface="Calibri"/>
                <a:cs typeface="Calibri"/>
                <a:sym typeface="Calibri"/>
              </a:rPr>
              <a:t>, </a:t>
            </a:r>
            <a:r>
              <a:rPr i="1" lang="en-US">
                <a:solidFill>
                  <a:srgbClr val="FF0000"/>
                </a:solidFill>
                <a:latin typeface="Calibri"/>
                <a:ea typeface="Calibri"/>
                <a:cs typeface="Calibri"/>
                <a:sym typeface="Calibri"/>
              </a:rPr>
              <a:t>v</a:t>
            </a:r>
            <a:r>
              <a:rPr lang="en-US">
                <a:solidFill>
                  <a:srgbClr val="FF0000"/>
                </a:solidFill>
                <a:latin typeface="Calibri"/>
                <a:ea typeface="Calibri"/>
                <a:cs typeface="Calibri"/>
                <a:sym typeface="Calibri"/>
              </a:rPr>
              <a:t>) exists:       </a:t>
            </a:r>
            <a:r>
              <a:rPr lang="en-US">
                <a:latin typeface="Calibri"/>
                <a:ea typeface="Calibri"/>
                <a:cs typeface="Calibri"/>
                <a:sym typeface="Calibri"/>
              </a:rPr>
              <a:t>1 - (1 - </a:t>
            </a:r>
            <a:r>
              <a:rPr i="1" lang="en-US">
                <a:latin typeface="Calibri"/>
                <a:ea typeface="Calibri"/>
                <a:cs typeface="Calibri"/>
                <a:sym typeface="Calibri"/>
              </a:rPr>
              <a:t>P</a:t>
            </a:r>
            <a:r>
              <a:rPr baseline="-25000" i="1" lang="en-US">
                <a:latin typeface="Calibri"/>
                <a:ea typeface="Calibri"/>
                <a:cs typeface="Calibri"/>
                <a:sym typeface="Calibri"/>
              </a:rPr>
              <a:t>C</a:t>
            </a:r>
            <a:r>
              <a:rPr lang="en-US">
                <a:latin typeface="Calibri"/>
                <a:ea typeface="Calibri"/>
                <a:cs typeface="Calibri"/>
                <a:sym typeface="Calibri"/>
              </a:rPr>
              <a:t>)(1 - </a:t>
            </a:r>
            <a:r>
              <a:rPr i="1" lang="en-US">
                <a:latin typeface="Calibri"/>
                <a:ea typeface="Calibri"/>
                <a:cs typeface="Calibri"/>
                <a:sym typeface="Calibri"/>
              </a:rPr>
              <a:t>P</a:t>
            </a:r>
            <a:r>
              <a:rPr baseline="-25000" i="1" lang="en-US">
                <a:latin typeface="Calibri"/>
                <a:ea typeface="Calibri"/>
                <a:cs typeface="Calibri"/>
                <a:sym typeface="Calibri"/>
              </a:rPr>
              <a:t>D</a:t>
            </a:r>
            <a:r>
              <a:rPr lang="en-US">
                <a:latin typeface="Calibri"/>
                <a:ea typeface="Calibri"/>
                <a:cs typeface="Calibri"/>
                <a:sym typeface="Calibri"/>
              </a:rPr>
              <a:t>)</a:t>
            </a:r>
            <a:endParaRPr/>
          </a:p>
        </p:txBody>
      </p:sp>
      <p:sp>
        <p:nvSpPr>
          <p:cNvPr id="583" name="Google Shape;583;p25"/>
          <p:cNvSpPr/>
          <p:nvPr/>
        </p:nvSpPr>
        <p:spPr>
          <a:xfrm>
            <a:off x="1198179" y="2575034"/>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4" name="Google Shape;584;p25"/>
          <p:cNvSpPr/>
          <p:nvPr/>
        </p:nvSpPr>
        <p:spPr>
          <a:xfrm>
            <a:off x="3446940" y="2590170"/>
            <a:ext cx="3731173" cy="2312276"/>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5" name="Google Shape;585;p25"/>
          <p:cNvSpPr txBox="1"/>
          <p:nvPr/>
        </p:nvSpPr>
        <p:spPr>
          <a:xfrm>
            <a:off x="1371751" y="3301130"/>
            <a:ext cx="4315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a:t>
            </a:r>
            <a:endParaRPr/>
          </a:p>
        </p:txBody>
      </p:sp>
      <p:sp>
        <p:nvSpPr>
          <p:cNvPr id="586" name="Google Shape;586;p25"/>
          <p:cNvSpPr txBox="1"/>
          <p:nvPr/>
        </p:nvSpPr>
        <p:spPr>
          <a:xfrm>
            <a:off x="6621550" y="3323032"/>
            <a:ext cx="46839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D</a:t>
            </a:r>
            <a:endParaRPr/>
          </a:p>
        </p:txBody>
      </p:sp>
      <p:sp>
        <p:nvSpPr>
          <p:cNvPr id="587" name="Google Shape;587;p25"/>
          <p:cNvSpPr/>
          <p:nvPr/>
        </p:nvSpPr>
        <p:spPr>
          <a:xfrm>
            <a:off x="3836276" y="3168972"/>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588" name="Google Shape;588;p25"/>
          <p:cNvSpPr/>
          <p:nvPr/>
        </p:nvSpPr>
        <p:spPr>
          <a:xfrm>
            <a:off x="4204138" y="3863181"/>
            <a:ext cx="367862" cy="396241"/>
          </a:xfrm>
          <a:prstGeom prst="ellipse">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dk1"/>
                </a:solidFill>
                <a:latin typeface="Calibri"/>
                <a:ea typeface="Calibri"/>
                <a:cs typeface="Calibri"/>
                <a:sym typeface="Calibri"/>
              </a:rPr>
              <a:t>v</a:t>
            </a:r>
            <a:endParaRPr/>
          </a:p>
        </p:txBody>
      </p:sp>
      <p:cxnSp>
        <p:nvCxnSpPr>
          <p:cNvPr id="589" name="Google Shape;589;p25"/>
          <p:cNvCxnSpPr>
            <a:stCxn id="587" idx="5"/>
            <a:endCxn id="588" idx="0"/>
          </p:cNvCxnSpPr>
          <p:nvPr/>
        </p:nvCxnSpPr>
        <p:spPr>
          <a:xfrm>
            <a:off x="4150266" y="3507185"/>
            <a:ext cx="237900" cy="356100"/>
          </a:xfrm>
          <a:prstGeom prst="straightConnector1">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47"/>
              </a:srgbClr>
            </a:outerShdw>
          </a:effectLst>
        </p:spPr>
      </p:cxnSp>
      <p:sp>
        <p:nvSpPr>
          <p:cNvPr id="590" name="Google Shape;590;p25"/>
          <p:cNvSpPr txBox="1"/>
          <p:nvPr/>
        </p:nvSpPr>
        <p:spPr>
          <a:xfrm>
            <a:off x="4204138" y="3439190"/>
            <a:ext cx="2920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a:p>
        </p:txBody>
      </p:sp>
      <p:sp>
        <p:nvSpPr>
          <p:cNvPr id="591" name="Google Shape;591;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Generative Process (1)</a:t>
            </a:r>
            <a:endParaRPr>
              <a:solidFill>
                <a:srgbClr val="337ED8"/>
              </a:solidFill>
            </a:endParaRPr>
          </a:p>
        </p:txBody>
      </p:sp>
      <p:sp>
        <p:nvSpPr>
          <p:cNvPr id="598" name="Google Shape;598;p26"/>
          <p:cNvSpPr txBox="1"/>
          <p:nvPr>
            <p:ph idx="1" type="body"/>
          </p:nvPr>
        </p:nvSpPr>
        <p:spPr>
          <a:xfrm>
            <a:off x="342347" y="1417638"/>
            <a:ext cx="8432801"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2800"/>
              <a:buChar char="•"/>
            </a:pPr>
            <a:r>
              <a:rPr lang="en-US" sz="2800">
                <a:latin typeface="Calibri"/>
                <a:ea typeface="Calibri"/>
                <a:cs typeface="Calibri"/>
                <a:sym typeface="Calibri"/>
              </a:rPr>
              <a:t>Nodes: </a:t>
            </a:r>
            <a:r>
              <a:rPr i="1" lang="en-US" sz="2800">
                <a:latin typeface="Calibri"/>
                <a:ea typeface="Calibri"/>
                <a:cs typeface="Calibri"/>
                <a:sym typeface="Calibri"/>
              </a:rPr>
              <a:t>u</a:t>
            </a:r>
            <a:r>
              <a:rPr lang="en-US" sz="2800">
                <a:latin typeface="Calibri"/>
                <a:ea typeface="Calibri"/>
                <a:cs typeface="Calibri"/>
                <a:sym typeface="Calibri"/>
              </a:rPr>
              <a:t>, </a:t>
            </a:r>
            <a:r>
              <a:rPr i="1" lang="en-US" sz="2800">
                <a:latin typeface="Calibri"/>
                <a:ea typeface="Calibri"/>
                <a:cs typeface="Calibri"/>
                <a:sym typeface="Calibri"/>
              </a:rPr>
              <a:t>v</a:t>
            </a:r>
            <a:r>
              <a:rPr lang="en-US" sz="2800">
                <a:latin typeface="Calibri"/>
                <a:ea typeface="Calibri"/>
                <a:cs typeface="Calibri"/>
                <a:sym typeface="Calibri"/>
              </a:rPr>
              <a:t>; Edge: (</a:t>
            </a:r>
            <a:r>
              <a:rPr i="1" lang="en-US" sz="2800">
                <a:latin typeface="Calibri"/>
                <a:ea typeface="Calibri"/>
                <a:cs typeface="Calibri"/>
                <a:sym typeface="Calibri"/>
              </a:rPr>
              <a:t>u</a:t>
            </a:r>
            <a:r>
              <a:rPr lang="en-US" sz="2800">
                <a:latin typeface="Calibri"/>
                <a:ea typeface="Calibri"/>
                <a:cs typeface="Calibri"/>
                <a:sym typeface="Calibri"/>
              </a:rPr>
              <a:t>, </a:t>
            </a:r>
            <a:r>
              <a:rPr i="1" lang="en-US" sz="2800">
                <a:latin typeface="Calibri"/>
                <a:ea typeface="Calibri"/>
                <a:cs typeface="Calibri"/>
                <a:sym typeface="Calibri"/>
              </a:rPr>
              <a:t>v</a:t>
            </a:r>
            <a:r>
              <a:rPr lang="en-US" sz="2800">
                <a:latin typeface="Calibri"/>
                <a:ea typeface="Calibri"/>
                <a:cs typeface="Calibri"/>
                <a:sym typeface="Calibri"/>
              </a:rPr>
              <a:t>)</a:t>
            </a:r>
            <a:endParaRPr/>
          </a:p>
          <a:p>
            <a:pPr indent="-285750" lvl="1" marL="742950" rtl="0" algn="l">
              <a:spcBef>
                <a:spcPts val="480"/>
              </a:spcBef>
              <a:spcAft>
                <a:spcPts val="0"/>
              </a:spcAft>
              <a:buClr>
                <a:schemeClr val="dk1"/>
              </a:buClr>
              <a:buSzPts val="2400"/>
              <a:buChar char="–"/>
            </a:pPr>
            <a:r>
              <a:rPr i="1" lang="en-US" sz="2400">
                <a:latin typeface="Calibri"/>
                <a:ea typeface="Calibri"/>
                <a:cs typeface="Calibri"/>
                <a:sym typeface="Calibri"/>
              </a:rPr>
              <a:t>u</a:t>
            </a:r>
            <a:r>
              <a:rPr lang="en-US" sz="2400">
                <a:latin typeface="Calibri"/>
                <a:ea typeface="Calibri"/>
                <a:cs typeface="Calibri"/>
                <a:sym typeface="Calibri"/>
              </a:rPr>
              <a:t> and </a:t>
            </a:r>
            <a:r>
              <a:rPr i="1" lang="en-US" sz="2400">
                <a:latin typeface="Calibri"/>
                <a:ea typeface="Calibri"/>
                <a:cs typeface="Calibri"/>
                <a:sym typeface="Calibri"/>
              </a:rPr>
              <a:t>v</a:t>
            </a:r>
            <a:r>
              <a:rPr lang="en-US" sz="2400">
                <a:latin typeface="Calibri"/>
                <a:ea typeface="Calibri"/>
                <a:cs typeface="Calibri"/>
                <a:sym typeface="Calibri"/>
              </a:rPr>
              <a:t> are in both communities </a:t>
            </a:r>
            <a:r>
              <a:rPr i="1" lang="en-US" sz="2400">
                <a:latin typeface="Calibri"/>
                <a:ea typeface="Calibri"/>
                <a:cs typeface="Calibri"/>
                <a:sym typeface="Calibri"/>
              </a:rPr>
              <a:t>C </a:t>
            </a:r>
            <a:r>
              <a:rPr lang="en-US" sz="2400">
                <a:latin typeface="Calibri"/>
                <a:ea typeface="Calibri"/>
                <a:cs typeface="Calibri"/>
                <a:sym typeface="Calibri"/>
              </a:rPr>
              <a:t>and</a:t>
            </a:r>
            <a:r>
              <a:rPr i="1" lang="en-US" sz="2400">
                <a:latin typeface="Calibri"/>
                <a:ea typeface="Calibri"/>
                <a:cs typeface="Calibri"/>
                <a:sym typeface="Calibri"/>
              </a:rPr>
              <a:t> D </a:t>
            </a:r>
            <a:r>
              <a:rPr lang="en-US" sz="2400">
                <a:latin typeface="Calibri"/>
                <a:ea typeface="Calibri"/>
                <a:cs typeface="Calibri"/>
                <a:sym typeface="Calibri"/>
              </a:rPr>
              <a:t>but not in other communities</a:t>
            </a:r>
            <a:endParaRPr/>
          </a:p>
          <a:p>
            <a:pPr indent="-285750" lvl="1" marL="742950" rtl="0" algn="l">
              <a:spcBef>
                <a:spcPts val="480"/>
              </a:spcBef>
              <a:spcAft>
                <a:spcPts val="0"/>
              </a:spcAft>
              <a:buClr>
                <a:schemeClr val="dk1"/>
              </a:buClr>
              <a:buSzPts val="2400"/>
              <a:buChar char="–"/>
            </a:pPr>
            <a:r>
              <a:rPr lang="en-US" sz="2400">
                <a:latin typeface="Calibri"/>
                <a:ea typeface="Calibri"/>
                <a:cs typeface="Calibri"/>
                <a:sym typeface="Calibri"/>
              </a:rPr>
              <a:t>Given the probability that two nodes in </a:t>
            </a:r>
            <a:r>
              <a:rPr i="1" lang="en-US" sz="2400">
                <a:latin typeface="Calibri"/>
                <a:ea typeface="Calibri"/>
                <a:cs typeface="Calibri"/>
                <a:sym typeface="Calibri"/>
              </a:rPr>
              <a:t>C</a:t>
            </a:r>
            <a:r>
              <a:rPr lang="en-US" sz="2400">
                <a:latin typeface="Calibri"/>
                <a:ea typeface="Calibri"/>
                <a:cs typeface="Calibri"/>
                <a:sym typeface="Calibri"/>
              </a:rPr>
              <a:t> (or </a:t>
            </a:r>
            <a:r>
              <a:rPr i="1" lang="en-US" sz="2400">
                <a:latin typeface="Calibri"/>
                <a:ea typeface="Calibri"/>
                <a:cs typeface="Calibri"/>
                <a:sym typeface="Calibri"/>
              </a:rPr>
              <a:t>D</a:t>
            </a:r>
            <a:r>
              <a:rPr lang="en-US" sz="2400">
                <a:latin typeface="Calibri"/>
                <a:ea typeface="Calibri"/>
                <a:cs typeface="Calibri"/>
                <a:sym typeface="Calibri"/>
              </a:rPr>
              <a:t>) are connected is </a:t>
            </a:r>
            <a:r>
              <a:rPr i="1" lang="en-US" sz="2400">
                <a:latin typeface="Calibri"/>
                <a:ea typeface="Calibri"/>
                <a:cs typeface="Calibri"/>
                <a:sym typeface="Calibri"/>
              </a:rPr>
              <a:t>P</a:t>
            </a:r>
            <a:r>
              <a:rPr baseline="-25000" i="1" lang="en-US" sz="2400">
                <a:latin typeface="Calibri"/>
                <a:ea typeface="Calibri"/>
                <a:cs typeface="Calibri"/>
                <a:sym typeface="Calibri"/>
              </a:rPr>
              <a:t>C</a:t>
            </a:r>
            <a:r>
              <a:rPr baseline="-25000" lang="en-US" sz="2400">
                <a:latin typeface="Calibri"/>
                <a:ea typeface="Calibri"/>
                <a:cs typeface="Calibri"/>
                <a:sym typeface="Calibri"/>
              </a:rPr>
              <a:t>  </a:t>
            </a:r>
            <a:r>
              <a:rPr lang="en-US" sz="2400">
                <a:latin typeface="Calibri"/>
                <a:ea typeface="Calibri"/>
                <a:cs typeface="Calibri"/>
                <a:sym typeface="Calibri"/>
              </a:rPr>
              <a:t>(or </a:t>
            </a:r>
            <a:r>
              <a:rPr i="1" lang="en-US" sz="2400">
                <a:latin typeface="Calibri"/>
                <a:ea typeface="Calibri"/>
                <a:cs typeface="Calibri"/>
                <a:sym typeface="Calibri"/>
              </a:rPr>
              <a:t>P</a:t>
            </a:r>
            <a:r>
              <a:rPr baseline="-25000" i="1" lang="en-US" sz="2400">
                <a:latin typeface="Calibri"/>
                <a:ea typeface="Calibri"/>
                <a:cs typeface="Calibri"/>
                <a:sym typeface="Calibri"/>
              </a:rPr>
              <a:t>D</a:t>
            </a:r>
            <a:r>
              <a:rPr lang="en-US" sz="2400">
                <a:latin typeface="Calibri"/>
                <a:ea typeface="Calibri"/>
                <a:cs typeface="Calibri"/>
                <a:sym typeface="Calibri"/>
              </a:rPr>
              <a:t>)</a:t>
            </a:r>
            <a:endParaRPr/>
          </a:p>
          <a:p>
            <a:pPr indent="-285750" lvl="1" marL="742950" rtl="0" algn="l">
              <a:spcBef>
                <a:spcPts val="480"/>
              </a:spcBef>
              <a:spcAft>
                <a:spcPts val="0"/>
              </a:spcAft>
              <a:buClr>
                <a:schemeClr val="dk1"/>
              </a:buClr>
              <a:buSzPts val="2400"/>
              <a:buChar char="–"/>
            </a:pPr>
            <a:r>
              <a:rPr lang="en-US" sz="2400">
                <a:latin typeface="Calibri"/>
                <a:ea typeface="Calibri"/>
                <a:cs typeface="Calibri"/>
                <a:sym typeface="Calibri"/>
              </a:rPr>
              <a:t>The probability of </a:t>
            </a:r>
            <a:r>
              <a:rPr lang="en-US" sz="2400">
                <a:solidFill>
                  <a:srgbClr val="FF0000"/>
                </a:solidFill>
                <a:latin typeface="Calibri"/>
                <a:ea typeface="Calibri"/>
                <a:cs typeface="Calibri"/>
                <a:sym typeface="Calibri"/>
              </a:rPr>
              <a:t>no edge between </a:t>
            </a:r>
            <a:r>
              <a:rPr i="1" lang="en-US" sz="2400">
                <a:solidFill>
                  <a:srgbClr val="FF0000"/>
                </a:solidFill>
                <a:latin typeface="Calibri"/>
                <a:ea typeface="Calibri"/>
                <a:cs typeface="Calibri"/>
                <a:sym typeface="Calibri"/>
              </a:rPr>
              <a:t>u,</a:t>
            </a:r>
            <a:r>
              <a:rPr lang="en-US" sz="2400">
                <a:solidFill>
                  <a:srgbClr val="FF0000"/>
                </a:solidFill>
                <a:latin typeface="Calibri"/>
                <a:ea typeface="Calibri"/>
                <a:cs typeface="Calibri"/>
                <a:sym typeface="Calibri"/>
              </a:rPr>
              <a:t> </a:t>
            </a:r>
            <a:r>
              <a:rPr i="1" lang="en-US" sz="2400">
                <a:solidFill>
                  <a:srgbClr val="FF0000"/>
                </a:solidFill>
                <a:latin typeface="Calibri"/>
                <a:ea typeface="Calibri"/>
                <a:cs typeface="Calibri"/>
                <a:sym typeface="Calibri"/>
              </a:rPr>
              <a:t>v</a:t>
            </a:r>
            <a:r>
              <a:rPr lang="en-US" sz="2400">
                <a:latin typeface="Calibri"/>
                <a:ea typeface="Calibri"/>
                <a:cs typeface="Calibri"/>
                <a:sym typeface="Calibri"/>
              </a:rPr>
              <a:t> is (1 - </a:t>
            </a:r>
            <a:r>
              <a:rPr i="1" lang="en-US" sz="2400">
                <a:latin typeface="Calibri"/>
                <a:ea typeface="Calibri"/>
                <a:cs typeface="Calibri"/>
                <a:sym typeface="Calibri"/>
              </a:rPr>
              <a:t>P</a:t>
            </a:r>
            <a:r>
              <a:rPr baseline="-25000" i="1" lang="en-US" sz="2400">
                <a:latin typeface="Calibri"/>
                <a:ea typeface="Calibri"/>
                <a:cs typeface="Calibri"/>
                <a:sym typeface="Calibri"/>
              </a:rPr>
              <a:t>C</a:t>
            </a:r>
            <a:r>
              <a:rPr lang="en-US" sz="2400">
                <a:latin typeface="Calibri"/>
                <a:ea typeface="Calibri"/>
                <a:cs typeface="Calibri"/>
                <a:sym typeface="Calibri"/>
              </a:rPr>
              <a:t>)(1 - </a:t>
            </a:r>
            <a:r>
              <a:rPr i="1" lang="en-US" sz="2400">
                <a:latin typeface="Calibri"/>
                <a:ea typeface="Calibri"/>
                <a:cs typeface="Calibri"/>
                <a:sym typeface="Calibri"/>
              </a:rPr>
              <a:t>P</a:t>
            </a:r>
            <a:r>
              <a:rPr baseline="-25000" i="1" lang="en-US" sz="2400">
                <a:latin typeface="Calibri"/>
                <a:ea typeface="Calibri"/>
                <a:cs typeface="Calibri"/>
                <a:sym typeface="Calibri"/>
              </a:rPr>
              <a:t>D</a:t>
            </a:r>
            <a:r>
              <a:rPr lang="en-US" sz="2400">
                <a:latin typeface="Calibri"/>
                <a:ea typeface="Calibri"/>
                <a:cs typeface="Calibri"/>
                <a:sym typeface="Calibri"/>
              </a:rPr>
              <a:t>)</a:t>
            </a:r>
            <a:endParaRPr/>
          </a:p>
          <a:p>
            <a:pPr indent="-285750" lvl="1" marL="742950" rtl="0" algn="l">
              <a:spcBef>
                <a:spcPts val="480"/>
              </a:spcBef>
              <a:spcAft>
                <a:spcPts val="0"/>
              </a:spcAft>
              <a:buClr>
                <a:schemeClr val="dk1"/>
              </a:buClr>
              <a:buSzPts val="2400"/>
              <a:buChar char="–"/>
            </a:pPr>
            <a:r>
              <a:rPr lang="en-US" sz="2400">
                <a:latin typeface="Calibri"/>
                <a:ea typeface="Calibri"/>
                <a:cs typeface="Calibri"/>
                <a:sym typeface="Calibri"/>
              </a:rPr>
              <a:t>The probability of </a:t>
            </a:r>
            <a:r>
              <a:rPr lang="en-US" sz="2400">
                <a:solidFill>
                  <a:srgbClr val="FF0000"/>
                </a:solidFill>
                <a:latin typeface="Calibri"/>
                <a:ea typeface="Calibri"/>
                <a:cs typeface="Calibri"/>
                <a:sym typeface="Calibri"/>
              </a:rPr>
              <a:t>(</a:t>
            </a:r>
            <a:r>
              <a:rPr i="1" lang="en-US" sz="2400">
                <a:solidFill>
                  <a:srgbClr val="FF0000"/>
                </a:solidFill>
                <a:latin typeface="Calibri"/>
                <a:ea typeface="Calibri"/>
                <a:cs typeface="Calibri"/>
                <a:sym typeface="Calibri"/>
              </a:rPr>
              <a:t>u</a:t>
            </a:r>
            <a:r>
              <a:rPr lang="en-US" sz="2400">
                <a:solidFill>
                  <a:srgbClr val="FF0000"/>
                </a:solidFill>
                <a:latin typeface="Calibri"/>
                <a:ea typeface="Calibri"/>
                <a:cs typeface="Calibri"/>
                <a:sym typeface="Calibri"/>
              </a:rPr>
              <a:t>, </a:t>
            </a:r>
            <a:r>
              <a:rPr i="1" lang="en-US" sz="2400">
                <a:solidFill>
                  <a:srgbClr val="FF0000"/>
                </a:solidFill>
                <a:latin typeface="Calibri"/>
                <a:ea typeface="Calibri"/>
                <a:cs typeface="Calibri"/>
                <a:sym typeface="Calibri"/>
              </a:rPr>
              <a:t>v</a:t>
            </a:r>
            <a:r>
              <a:rPr lang="en-US" sz="2400">
                <a:solidFill>
                  <a:srgbClr val="FF0000"/>
                </a:solidFill>
                <a:latin typeface="Calibri"/>
                <a:ea typeface="Calibri"/>
                <a:cs typeface="Calibri"/>
                <a:sym typeface="Calibri"/>
              </a:rPr>
              <a:t>) exists </a:t>
            </a:r>
            <a:r>
              <a:rPr lang="en-US" sz="2400">
                <a:latin typeface="Calibri"/>
                <a:ea typeface="Calibri"/>
                <a:cs typeface="Calibri"/>
                <a:sym typeface="Calibri"/>
              </a:rPr>
              <a:t>is 1 - (1 - </a:t>
            </a:r>
            <a:r>
              <a:rPr i="1" lang="en-US" sz="2400">
                <a:latin typeface="Calibri"/>
                <a:ea typeface="Calibri"/>
                <a:cs typeface="Calibri"/>
                <a:sym typeface="Calibri"/>
              </a:rPr>
              <a:t>P</a:t>
            </a:r>
            <a:r>
              <a:rPr baseline="-25000" i="1" lang="en-US" sz="2400">
                <a:latin typeface="Calibri"/>
                <a:ea typeface="Calibri"/>
                <a:cs typeface="Calibri"/>
                <a:sym typeface="Calibri"/>
              </a:rPr>
              <a:t>C</a:t>
            </a:r>
            <a:r>
              <a:rPr lang="en-US" sz="2400">
                <a:latin typeface="Calibri"/>
                <a:ea typeface="Calibri"/>
                <a:cs typeface="Calibri"/>
                <a:sym typeface="Calibri"/>
              </a:rPr>
              <a:t>)(1 - </a:t>
            </a:r>
            <a:r>
              <a:rPr i="1" lang="en-US" sz="2400">
                <a:latin typeface="Calibri"/>
                <a:ea typeface="Calibri"/>
                <a:cs typeface="Calibri"/>
                <a:sym typeface="Calibri"/>
              </a:rPr>
              <a:t>P</a:t>
            </a:r>
            <a:r>
              <a:rPr baseline="-25000" i="1" lang="en-US" sz="2400">
                <a:latin typeface="Calibri"/>
                <a:ea typeface="Calibri"/>
                <a:cs typeface="Calibri"/>
                <a:sym typeface="Calibri"/>
              </a:rPr>
              <a:t>D</a:t>
            </a:r>
            <a:r>
              <a:rPr lang="en-US" sz="2400">
                <a:latin typeface="Calibri"/>
                <a:ea typeface="Calibri"/>
                <a:cs typeface="Calibri"/>
                <a:sym typeface="Calibri"/>
              </a:rPr>
              <a:t>)</a:t>
            </a:r>
            <a:endParaRPr/>
          </a:p>
          <a:p>
            <a:pPr indent="-342900" lvl="0" marL="342900" rtl="0" algn="l">
              <a:spcBef>
                <a:spcPts val="560"/>
              </a:spcBef>
              <a:spcAft>
                <a:spcPts val="0"/>
              </a:spcAft>
              <a:buClr>
                <a:schemeClr val="dk1"/>
              </a:buClr>
              <a:buSzPts val="2800"/>
              <a:buChar char="•"/>
            </a:pPr>
            <a:r>
              <a:rPr lang="en-US" sz="2800">
                <a:latin typeface="Calibri"/>
                <a:ea typeface="Calibri"/>
                <a:cs typeface="Calibri"/>
                <a:sym typeface="Calibri"/>
              </a:rPr>
              <a:t>General case: If </a:t>
            </a:r>
            <a:r>
              <a:rPr i="1" lang="en-US" sz="2800">
                <a:latin typeface="Calibri"/>
                <a:ea typeface="Calibri"/>
                <a:cs typeface="Calibri"/>
                <a:sym typeface="Calibri"/>
              </a:rPr>
              <a:t>u</a:t>
            </a:r>
            <a:r>
              <a:rPr lang="en-US" sz="2800">
                <a:latin typeface="Calibri"/>
                <a:ea typeface="Calibri"/>
                <a:cs typeface="Calibri"/>
                <a:sym typeface="Calibri"/>
              </a:rPr>
              <a:t> and </a:t>
            </a:r>
            <a:r>
              <a:rPr i="1" lang="en-US" sz="2800">
                <a:latin typeface="Calibri"/>
                <a:ea typeface="Calibri"/>
                <a:cs typeface="Calibri"/>
                <a:sym typeface="Calibri"/>
              </a:rPr>
              <a:t>v</a:t>
            </a:r>
            <a:r>
              <a:rPr lang="en-US" sz="2800">
                <a:latin typeface="Calibri"/>
                <a:ea typeface="Calibri"/>
                <a:cs typeface="Calibri"/>
                <a:sym typeface="Calibri"/>
              </a:rPr>
              <a:t> are members of a set </a:t>
            </a:r>
            <a:r>
              <a:rPr i="1" lang="en-US" sz="2800">
                <a:latin typeface="Calibri"/>
                <a:ea typeface="Calibri"/>
                <a:cs typeface="Calibri"/>
                <a:sym typeface="Calibri"/>
              </a:rPr>
              <a:t>M</a:t>
            </a:r>
            <a:r>
              <a:rPr lang="en-US" sz="2800">
                <a:latin typeface="Calibri"/>
                <a:ea typeface="Calibri"/>
                <a:cs typeface="Calibri"/>
                <a:sym typeface="Calibri"/>
              </a:rPr>
              <a:t> of</a:t>
            </a:r>
            <a:r>
              <a:rPr i="1" lang="en-US" sz="2800">
                <a:latin typeface="Calibri"/>
                <a:ea typeface="Calibri"/>
                <a:cs typeface="Calibri"/>
                <a:sym typeface="Calibri"/>
              </a:rPr>
              <a:t> </a:t>
            </a:r>
            <a:r>
              <a:rPr lang="en-US" sz="2800">
                <a:latin typeface="Calibri"/>
                <a:ea typeface="Calibri"/>
                <a:cs typeface="Calibri"/>
                <a:sym typeface="Calibri"/>
              </a:rPr>
              <a:t>communities, the probability of an edge between </a:t>
            </a:r>
            <a:r>
              <a:rPr i="1" lang="en-US" sz="2800">
                <a:latin typeface="Calibri"/>
                <a:ea typeface="Calibri"/>
                <a:cs typeface="Calibri"/>
                <a:sym typeface="Calibri"/>
              </a:rPr>
              <a:t>u</a:t>
            </a:r>
            <a:r>
              <a:rPr lang="en-US" sz="2800">
                <a:latin typeface="Calibri"/>
                <a:ea typeface="Calibri"/>
                <a:cs typeface="Calibri"/>
                <a:sym typeface="Calibri"/>
              </a:rPr>
              <a:t> and </a:t>
            </a:r>
            <a:r>
              <a:rPr i="1" lang="en-US" sz="2800">
                <a:latin typeface="Calibri"/>
                <a:ea typeface="Calibri"/>
                <a:cs typeface="Calibri"/>
                <a:sym typeface="Calibri"/>
              </a:rPr>
              <a:t>v</a:t>
            </a:r>
            <a:r>
              <a:rPr lang="en-US" sz="2800">
                <a:latin typeface="Calibri"/>
                <a:ea typeface="Calibri"/>
                <a:cs typeface="Calibri"/>
                <a:sym typeface="Calibri"/>
              </a:rPr>
              <a:t> is:</a:t>
            </a:r>
            <a:endParaRPr/>
          </a:p>
          <a:p>
            <a:pPr indent="-165100" lvl="0" marL="342900" rtl="0" algn="l">
              <a:spcBef>
                <a:spcPts val="560"/>
              </a:spcBef>
              <a:spcAft>
                <a:spcPts val="0"/>
              </a:spcAft>
              <a:buClr>
                <a:schemeClr val="dk1"/>
              </a:buClr>
              <a:buSzPts val="2800"/>
              <a:buNone/>
            </a:pPr>
            <a:r>
              <a:t/>
            </a:r>
            <a:endParaRPr sz="2800">
              <a:latin typeface="Calibri"/>
              <a:ea typeface="Calibri"/>
              <a:cs typeface="Calibri"/>
              <a:sym typeface="Calibri"/>
            </a:endParaRPr>
          </a:p>
          <a:p>
            <a:pPr indent="-165100" lvl="0" marL="342900" rtl="0" algn="l">
              <a:spcBef>
                <a:spcPts val="560"/>
              </a:spcBef>
              <a:spcAft>
                <a:spcPts val="0"/>
              </a:spcAft>
              <a:buClr>
                <a:schemeClr val="dk1"/>
              </a:buClr>
              <a:buSzPts val="2800"/>
              <a:buNone/>
            </a:pPr>
            <a:r>
              <a:t/>
            </a:r>
            <a:endParaRPr sz="2800">
              <a:latin typeface="Calibri"/>
              <a:ea typeface="Calibri"/>
              <a:cs typeface="Calibri"/>
              <a:sym typeface="Calibri"/>
            </a:endParaRPr>
          </a:p>
          <a:p>
            <a:pPr indent="-165100" lvl="0" marL="342900" rtl="0" algn="l">
              <a:spcBef>
                <a:spcPts val="560"/>
              </a:spcBef>
              <a:spcAft>
                <a:spcPts val="0"/>
              </a:spcAft>
              <a:buClr>
                <a:schemeClr val="dk1"/>
              </a:buClr>
              <a:buSzPts val="2800"/>
              <a:buNone/>
            </a:pPr>
            <a:r>
              <a:t/>
            </a:r>
            <a:endParaRPr sz="2800">
              <a:latin typeface="Calibri"/>
              <a:ea typeface="Calibri"/>
              <a:cs typeface="Calibri"/>
              <a:sym typeface="Calibri"/>
            </a:endParaRPr>
          </a:p>
          <a:p>
            <a:pPr indent="-165100" lvl="0" marL="342900" rtl="0" algn="l">
              <a:spcBef>
                <a:spcPts val="560"/>
              </a:spcBef>
              <a:spcAft>
                <a:spcPts val="0"/>
              </a:spcAft>
              <a:buClr>
                <a:schemeClr val="dk1"/>
              </a:buClr>
              <a:buSzPts val="2800"/>
              <a:buNone/>
            </a:pPr>
            <a:r>
              <a:t/>
            </a:r>
            <a:endParaRPr sz="2800">
              <a:latin typeface="Calibri"/>
              <a:ea typeface="Calibri"/>
              <a:cs typeface="Calibri"/>
              <a:sym typeface="Calibri"/>
            </a:endParaRPr>
          </a:p>
        </p:txBody>
      </p:sp>
      <p:sp>
        <p:nvSpPr>
          <p:cNvPr id="599" name="Google Shape;59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600" name="Google Shape;600;p26"/>
          <p:cNvPicPr preferRelativeResize="0"/>
          <p:nvPr/>
        </p:nvPicPr>
        <p:blipFill rotWithShape="1">
          <a:blip r:embed="rId3">
            <a:alphaModFix/>
          </a:blip>
          <a:srcRect b="0" l="0" r="0" t="0"/>
          <a:stretch/>
        </p:blipFill>
        <p:spPr>
          <a:xfrm>
            <a:off x="2050791" y="5357196"/>
            <a:ext cx="4647074" cy="13642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27"/>
          <p:cNvSpPr txBox="1"/>
          <p:nvPr>
            <p:ph idx="1" type="body"/>
          </p:nvPr>
        </p:nvSpPr>
        <p:spPr>
          <a:xfrm>
            <a:off x="304855" y="3386807"/>
            <a:ext cx="8210550" cy="3243132"/>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2"/>
              </a:buClr>
              <a:buSzPts val="2800"/>
              <a:buChar char="•"/>
            </a:pPr>
            <a:r>
              <a:rPr lang="en-US" sz="2800">
                <a:solidFill>
                  <a:schemeClr val="dk2"/>
                </a:solidFill>
              </a:rPr>
              <a:t>Affiliation Graph Model (AGM) Generates the links:</a:t>
            </a:r>
            <a:endParaRPr/>
          </a:p>
          <a:p>
            <a:pPr indent="-285750" lvl="1" marL="742950" rtl="0" algn="l">
              <a:spcBef>
                <a:spcPts val="480"/>
              </a:spcBef>
              <a:spcAft>
                <a:spcPts val="0"/>
              </a:spcAft>
              <a:buClr>
                <a:schemeClr val="dk1"/>
              </a:buClr>
              <a:buSzPts val="2400"/>
              <a:buChar char="–"/>
            </a:pPr>
            <a:r>
              <a:rPr lang="en-US" sz="2400"/>
              <a:t>For each pair of nodes </a:t>
            </a:r>
            <a:r>
              <a:rPr i="1" lang="en-US" sz="2400"/>
              <a:t>u</a:t>
            </a:r>
            <a:r>
              <a:rPr lang="en-US" sz="2400"/>
              <a:t> and </a:t>
            </a:r>
            <a:r>
              <a:rPr i="1" lang="en-US" sz="2400"/>
              <a:t>v</a:t>
            </a:r>
            <a:r>
              <a:rPr lang="en-US" sz="2400"/>
              <a:t> in community C, we connect them with probability p</a:t>
            </a:r>
            <a:r>
              <a:rPr baseline="-25000" lang="en-US" sz="2400"/>
              <a:t>c,</a:t>
            </a:r>
            <a:r>
              <a:rPr lang="en-US" sz="2400"/>
              <a:t> then the overall edge probability is:</a:t>
            </a:r>
            <a:endParaRPr/>
          </a:p>
          <a:p>
            <a:pPr indent="-133350" lvl="1" marL="742950" rtl="0" algn="l">
              <a:spcBef>
                <a:spcPts val="480"/>
              </a:spcBef>
              <a:spcAft>
                <a:spcPts val="0"/>
              </a:spcAft>
              <a:buClr>
                <a:schemeClr val="dk1"/>
              </a:buClr>
              <a:buSzPts val="2400"/>
              <a:buNone/>
            </a:pPr>
            <a:r>
              <a:t/>
            </a:r>
            <a:endParaRPr i="1" sz="2400"/>
          </a:p>
          <a:p>
            <a:pPr indent="-228600" lvl="2" marL="1143000" rtl="0" algn="l">
              <a:spcBef>
                <a:spcPts val="400"/>
              </a:spcBef>
              <a:spcAft>
                <a:spcPts val="0"/>
              </a:spcAft>
              <a:buClr>
                <a:schemeClr val="dk1"/>
              </a:buClr>
              <a:buSzPts val="2000"/>
              <a:buChar char="•"/>
            </a:pPr>
            <a:r>
              <a:rPr lang="en-US" sz="2000"/>
              <a:t>where </a:t>
            </a:r>
            <a:r>
              <a:rPr i="1" lang="en-US" sz="2000"/>
              <a:t>M</a:t>
            </a:r>
            <a:r>
              <a:rPr baseline="-25000" i="1" lang="en-US" sz="2000"/>
              <a:t>u</a:t>
            </a:r>
            <a:r>
              <a:rPr lang="en-US" sz="2000"/>
              <a:t> is the set of community u belongs to</a:t>
            </a:r>
            <a:endParaRPr/>
          </a:p>
          <a:p>
            <a:pPr indent="-285750" lvl="1" marL="742950" rtl="0" algn="l">
              <a:spcBef>
                <a:spcPts val="480"/>
              </a:spcBef>
              <a:spcAft>
                <a:spcPts val="0"/>
              </a:spcAft>
              <a:buClr>
                <a:schemeClr val="dk1"/>
              </a:buClr>
              <a:buSzPts val="2400"/>
              <a:buChar char="–"/>
            </a:pPr>
            <a:r>
              <a:rPr lang="en-US" sz="2400"/>
              <a:t>If u and v share no community, then we let </a:t>
            </a:r>
            <a:r>
              <a:rPr i="1" lang="en-US" sz="2400"/>
              <a:t>P</a:t>
            </a:r>
            <a:r>
              <a:rPr lang="en-US" sz="2400"/>
              <a:t>(</a:t>
            </a:r>
            <a:r>
              <a:rPr i="1" lang="en-US" sz="2400"/>
              <a:t>u</a:t>
            </a:r>
            <a:r>
              <a:rPr lang="en-US" sz="2400"/>
              <a:t>,</a:t>
            </a:r>
            <a:r>
              <a:rPr i="1" lang="en-US" sz="2400"/>
              <a:t>v</a:t>
            </a:r>
            <a:r>
              <a:rPr lang="en-US" sz="2400"/>
              <a:t>) = </a:t>
            </a:r>
            <a:r>
              <a:rPr lang="en-US" sz="2400">
                <a:latin typeface="Noto Sans Symbols"/>
                <a:ea typeface="Noto Sans Symbols"/>
                <a:cs typeface="Noto Sans Symbols"/>
                <a:sym typeface="Noto Sans Symbols"/>
              </a:rPr>
              <a:t>ε</a:t>
            </a:r>
            <a:r>
              <a:rPr lang="en-US" sz="2400"/>
              <a:t>, where </a:t>
            </a:r>
            <a:r>
              <a:rPr lang="en-US" sz="2400">
                <a:solidFill>
                  <a:srgbClr val="FF0000"/>
                </a:solidFill>
                <a:latin typeface="Noto Sans Symbols"/>
                <a:ea typeface="Noto Sans Symbols"/>
                <a:cs typeface="Noto Sans Symbols"/>
                <a:sym typeface="Noto Sans Symbols"/>
              </a:rPr>
              <a:t>ε </a:t>
            </a:r>
            <a:r>
              <a:rPr lang="en-US" sz="2400">
                <a:solidFill>
                  <a:srgbClr val="FF0000"/>
                </a:solidFill>
              </a:rPr>
              <a:t>is very tiny number  </a:t>
            </a:r>
            <a:r>
              <a:rPr lang="en-US" sz="1800"/>
              <a:t>//  very unlikely to have such an edge</a:t>
            </a:r>
            <a:endParaRPr sz="2400"/>
          </a:p>
        </p:txBody>
      </p:sp>
      <p:sp>
        <p:nvSpPr>
          <p:cNvPr id="607" name="Google Shape;607;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Generative Process (2)</a:t>
            </a:r>
            <a:endParaRPr>
              <a:solidFill>
                <a:srgbClr val="337ED8"/>
              </a:solidFill>
            </a:endParaRPr>
          </a:p>
        </p:txBody>
      </p:sp>
      <p:sp>
        <p:nvSpPr>
          <p:cNvPr id="608" name="Google Shape;608;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grpSp>
        <p:nvGrpSpPr>
          <p:cNvPr id="609" name="Google Shape;609;p27"/>
          <p:cNvGrpSpPr/>
          <p:nvPr/>
        </p:nvGrpSpPr>
        <p:grpSpPr>
          <a:xfrm>
            <a:off x="4608410" y="1399725"/>
            <a:ext cx="1635084" cy="914400"/>
            <a:chOff x="3949576" y="1673756"/>
            <a:chExt cx="1371600" cy="914400"/>
          </a:xfrm>
        </p:grpSpPr>
        <p:sp>
          <p:nvSpPr>
            <p:cNvPr id="610" name="Google Shape;610;p27"/>
            <p:cNvSpPr/>
            <p:nvPr/>
          </p:nvSpPr>
          <p:spPr>
            <a:xfrm>
              <a:off x="3949576" y="1751809"/>
              <a:ext cx="1371600" cy="769191"/>
            </a:xfrm>
            <a:prstGeom prst="rightArrow">
              <a:avLst>
                <a:gd fmla="val 50000" name="adj1"/>
                <a:gd fmla="val 50003"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11" name="Google Shape;611;p27"/>
            <p:cNvSpPr txBox="1"/>
            <p:nvPr/>
          </p:nvSpPr>
          <p:spPr>
            <a:xfrm>
              <a:off x="4060701" y="1673756"/>
              <a:ext cx="914400" cy="914400"/>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Model</a:t>
              </a:r>
              <a:endParaRPr sz="2400">
                <a:solidFill>
                  <a:schemeClr val="dk1"/>
                </a:solidFill>
                <a:latin typeface="Arial"/>
                <a:ea typeface="Arial"/>
                <a:cs typeface="Arial"/>
                <a:sym typeface="Arial"/>
              </a:endParaRPr>
            </a:p>
          </p:txBody>
        </p:sp>
      </p:grpSp>
      <p:grpSp>
        <p:nvGrpSpPr>
          <p:cNvPr id="612" name="Google Shape;612;p27"/>
          <p:cNvGrpSpPr/>
          <p:nvPr/>
        </p:nvGrpSpPr>
        <p:grpSpPr>
          <a:xfrm>
            <a:off x="7540625" y="1355276"/>
            <a:ext cx="1222375" cy="1311275"/>
            <a:chOff x="6228184" y="1484784"/>
            <a:chExt cx="1255713" cy="1360488"/>
          </a:xfrm>
        </p:grpSpPr>
        <p:sp>
          <p:nvSpPr>
            <p:cNvPr id="613" name="Google Shape;613;p27"/>
            <p:cNvSpPr/>
            <p:nvPr/>
          </p:nvSpPr>
          <p:spPr>
            <a:xfrm>
              <a:off x="6249328" y="1504118"/>
              <a:ext cx="1217613" cy="1322388"/>
            </a:xfrm>
            <a:custGeom>
              <a:rect b="b" l="l" r="r" t="t"/>
              <a:pathLst>
                <a:path extrusionOk="0" h="2498" w="2301">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cap="flat" cmpd="sng" w="9525">
              <a:solidFill>
                <a:srgbClr val="C6E6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4" name="Google Shape;614;p27"/>
            <p:cNvSpPr/>
            <p:nvPr/>
          </p:nvSpPr>
          <p:spPr>
            <a:xfrm>
              <a:off x="6228184" y="1484784"/>
              <a:ext cx="1255713" cy="1360488"/>
            </a:xfrm>
            <a:custGeom>
              <a:rect b="b" l="l" r="r" t="t"/>
              <a:pathLst>
                <a:path extrusionOk="0" h="2571" w="23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cap="flat" cmpd="sng" w="9525">
              <a:solidFill>
                <a:srgbClr val="9CBF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5" name="Google Shape;615;p27"/>
          <p:cNvSpPr/>
          <p:nvPr/>
        </p:nvSpPr>
        <p:spPr>
          <a:xfrm>
            <a:off x="7240588" y="1471163"/>
            <a:ext cx="660400" cy="1165225"/>
          </a:xfrm>
          <a:custGeom>
            <a:rect b="b" l="l" r="r" t="t"/>
            <a:pathLst>
              <a:path extrusionOk="0" h="1634" w="905">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cap="flat" cmpd="sng" w="9525">
            <a:solidFill>
              <a:srgbClr val="E7BE5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6" name="Google Shape;616;p27"/>
          <p:cNvSpPr/>
          <p:nvPr/>
        </p:nvSpPr>
        <p:spPr>
          <a:xfrm>
            <a:off x="7223125" y="1463226"/>
            <a:ext cx="371475" cy="1181100"/>
          </a:xfrm>
          <a:custGeom>
            <a:rect b="b" l="l" r="r" t="t"/>
            <a:pathLst>
              <a:path extrusionOk="0" h="1658" w="511">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cap="flat" cmpd="sng" w="9525">
            <a:solidFill>
              <a:srgbClr val="D5AF4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7" name="Google Shape;617;p27"/>
          <p:cNvSpPr/>
          <p:nvPr/>
        </p:nvSpPr>
        <p:spPr>
          <a:xfrm>
            <a:off x="6243638" y="1377501"/>
            <a:ext cx="1350962" cy="1374775"/>
          </a:xfrm>
          <a:custGeom>
            <a:rect b="b" l="l" r="r" t="t"/>
            <a:pathLst>
              <a:path extrusionOk="0" h="1927" w="1850">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cap="flat" cmpd="sng" w="9525">
            <a:solidFill>
              <a:srgbClr val="C19A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8" name="Google Shape;618;p27"/>
          <p:cNvSpPr/>
          <p:nvPr/>
        </p:nvSpPr>
        <p:spPr>
          <a:xfrm>
            <a:off x="7526338" y="1461638"/>
            <a:ext cx="393700" cy="1185863"/>
          </a:xfrm>
          <a:custGeom>
            <a:rect b="b" l="l" r="r" t="t"/>
            <a:pathLst>
              <a:path extrusionOk="0" h="1664" w="537">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cap="flat" cmpd="sng" w="9525">
            <a:solidFill>
              <a:srgbClr val="AB9B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19" name="Google Shape;619;p27"/>
          <p:cNvSpPr/>
          <p:nvPr/>
        </p:nvSpPr>
        <p:spPr>
          <a:xfrm>
            <a:off x="7500938" y="1453701"/>
            <a:ext cx="112712" cy="1201737"/>
          </a:xfrm>
          <a:custGeom>
            <a:rect b="b" l="l" r="r" t="t"/>
            <a:pathLst>
              <a:path extrusionOk="0" h="1687" w="153">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cap="flat" cmpd="sng" w="9525">
            <a:solidFill>
              <a:srgbClr val="988C1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0" name="Google Shape;620;p27"/>
          <p:cNvSpPr/>
          <p:nvPr/>
        </p:nvSpPr>
        <p:spPr>
          <a:xfrm>
            <a:off x="6745288" y="1528313"/>
            <a:ext cx="87312" cy="84138"/>
          </a:xfrm>
          <a:custGeom>
            <a:rect b="b" l="l" r="r" t="t"/>
            <a:pathLst>
              <a:path extrusionOk="0" h="117" w="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1" name="Google Shape;621;p27"/>
          <p:cNvSpPr/>
          <p:nvPr/>
        </p:nvSpPr>
        <p:spPr>
          <a:xfrm>
            <a:off x="6737350" y="1520376"/>
            <a:ext cx="103188" cy="101600"/>
          </a:xfrm>
          <a:custGeom>
            <a:rect b="b" l="l" r="r" t="t"/>
            <a:pathLst>
              <a:path extrusionOk="0" h="141" w="142">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2" name="Google Shape;622;p27"/>
          <p:cNvGrpSpPr/>
          <p:nvPr/>
        </p:nvGrpSpPr>
        <p:grpSpPr>
          <a:xfrm>
            <a:off x="6365875" y="2102988"/>
            <a:ext cx="103188" cy="101600"/>
            <a:chOff x="5630920" y="2377186"/>
            <a:chExt cx="103809" cy="101209"/>
          </a:xfrm>
        </p:grpSpPr>
        <p:sp>
          <p:nvSpPr>
            <p:cNvPr id="623" name="Google Shape;623;p27"/>
            <p:cNvSpPr/>
            <p:nvPr/>
          </p:nvSpPr>
          <p:spPr>
            <a:xfrm>
              <a:off x="5640502" y="2385093"/>
              <a:ext cx="86241" cy="85395"/>
            </a:xfrm>
            <a:custGeom>
              <a:rect b="b" l="l" r="r" t="t"/>
              <a:pathLst>
                <a:path extrusionOk="0" h="118" w="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4" name="Google Shape;624;p27"/>
            <p:cNvSpPr/>
            <p:nvPr/>
          </p:nvSpPr>
          <p:spPr>
            <a:xfrm>
              <a:off x="5630920" y="2377186"/>
              <a:ext cx="103809" cy="101209"/>
            </a:xfrm>
            <a:custGeom>
              <a:rect b="b" l="l" r="r" t="t"/>
              <a:pathLst>
                <a:path extrusionOk="0" h="141" w="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25" name="Google Shape;625;p27"/>
          <p:cNvSpPr/>
          <p:nvPr/>
        </p:nvSpPr>
        <p:spPr>
          <a:xfrm>
            <a:off x="6854825" y="1936301"/>
            <a:ext cx="85725" cy="84137"/>
          </a:xfrm>
          <a:custGeom>
            <a:rect b="b" l="l" r="r" t="t"/>
            <a:pathLst>
              <a:path extrusionOk="0" h="117" w="118">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6" name="Google Shape;626;p27"/>
          <p:cNvSpPr/>
          <p:nvPr/>
        </p:nvSpPr>
        <p:spPr>
          <a:xfrm>
            <a:off x="6845300" y="1928363"/>
            <a:ext cx="103188" cy="98425"/>
          </a:xfrm>
          <a:custGeom>
            <a:rect b="b" l="l" r="r" t="t"/>
            <a:pathLst>
              <a:path extrusionOk="0" h="142" w="141">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7" name="Google Shape;627;p27"/>
          <p:cNvSpPr/>
          <p:nvPr/>
        </p:nvSpPr>
        <p:spPr>
          <a:xfrm>
            <a:off x="6840538" y="2499863"/>
            <a:ext cx="87312" cy="84138"/>
          </a:xfrm>
          <a:custGeom>
            <a:rect b="b" l="l" r="r" t="t"/>
            <a:pathLst>
              <a:path extrusionOk="0" h="118" w="117">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27"/>
          <p:cNvSpPr/>
          <p:nvPr/>
        </p:nvSpPr>
        <p:spPr>
          <a:xfrm>
            <a:off x="6832600" y="2490338"/>
            <a:ext cx="103188" cy="101600"/>
          </a:xfrm>
          <a:custGeom>
            <a:rect b="b" l="l" r="r" t="t"/>
            <a:pathLst>
              <a:path extrusionOk="0" h="141" w="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29" name="Google Shape;629;p27"/>
          <p:cNvGrpSpPr/>
          <p:nvPr/>
        </p:nvGrpSpPr>
        <p:grpSpPr>
          <a:xfrm>
            <a:off x="7519988" y="1585463"/>
            <a:ext cx="101600" cy="100013"/>
            <a:chOff x="6784516" y="1859741"/>
            <a:chExt cx="102347" cy="99783"/>
          </a:xfrm>
        </p:grpSpPr>
        <p:sp>
          <p:nvSpPr>
            <p:cNvPr id="630" name="Google Shape;630;p27"/>
            <p:cNvSpPr/>
            <p:nvPr/>
          </p:nvSpPr>
          <p:spPr>
            <a:xfrm>
              <a:off x="6791826" y="1866868"/>
              <a:ext cx="86264" cy="84103"/>
            </a:xfrm>
            <a:custGeom>
              <a:rect b="b" l="l" r="r" t="t"/>
              <a:pathLst>
                <a:path extrusionOk="0" h="117" w="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27"/>
            <p:cNvSpPr/>
            <p:nvPr/>
          </p:nvSpPr>
          <p:spPr>
            <a:xfrm>
              <a:off x="6784516" y="1859741"/>
              <a:ext cx="102347" cy="99783"/>
            </a:xfrm>
            <a:custGeom>
              <a:rect b="b" l="l" r="r" t="t"/>
              <a:pathLst>
                <a:path extrusionOk="0" h="141" w="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32" name="Google Shape;632;p27"/>
          <p:cNvSpPr/>
          <p:nvPr/>
        </p:nvSpPr>
        <p:spPr>
          <a:xfrm>
            <a:off x="7332663" y="2015676"/>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27"/>
          <p:cNvSpPr/>
          <p:nvPr/>
        </p:nvSpPr>
        <p:spPr>
          <a:xfrm>
            <a:off x="7323138" y="2009326"/>
            <a:ext cx="104775" cy="101600"/>
          </a:xfrm>
          <a:custGeom>
            <a:rect b="b" l="l" r="r" t="t"/>
            <a:pathLst>
              <a:path extrusionOk="0" h="142" w="141">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27"/>
          <p:cNvSpPr/>
          <p:nvPr/>
        </p:nvSpPr>
        <p:spPr>
          <a:xfrm>
            <a:off x="7677150" y="1901376"/>
            <a:ext cx="85725" cy="84137"/>
          </a:xfrm>
          <a:custGeom>
            <a:rect b="b" l="l" r="r" t="t"/>
            <a:pathLst>
              <a:path extrusionOk="0" h="117" w="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 name="Google Shape;635;p27"/>
          <p:cNvSpPr/>
          <p:nvPr/>
        </p:nvSpPr>
        <p:spPr>
          <a:xfrm>
            <a:off x="7667625" y="1893438"/>
            <a:ext cx="104775" cy="100013"/>
          </a:xfrm>
          <a:custGeom>
            <a:rect b="b" l="l" r="r" t="t"/>
            <a:pathLst>
              <a:path extrusionOk="0" h="142" w="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6" name="Google Shape;636;p27"/>
          <p:cNvSpPr/>
          <p:nvPr/>
        </p:nvSpPr>
        <p:spPr>
          <a:xfrm>
            <a:off x="7554913" y="2472876"/>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7" name="Google Shape;637;p27"/>
          <p:cNvSpPr/>
          <p:nvPr/>
        </p:nvSpPr>
        <p:spPr>
          <a:xfrm>
            <a:off x="7545388" y="2464938"/>
            <a:ext cx="104775" cy="101600"/>
          </a:xfrm>
          <a:custGeom>
            <a:rect b="b" l="l" r="r" t="t"/>
            <a:pathLst>
              <a:path extrusionOk="0" h="142" w="141">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27"/>
          <p:cNvSpPr/>
          <p:nvPr/>
        </p:nvSpPr>
        <p:spPr>
          <a:xfrm>
            <a:off x="8156575" y="1521963"/>
            <a:ext cx="85725" cy="82550"/>
          </a:xfrm>
          <a:custGeom>
            <a:rect b="b" l="l" r="r" t="t"/>
            <a:pathLst>
              <a:path extrusionOk="0" h="118" w="117">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9" name="Google Shape;639;p27"/>
          <p:cNvSpPr/>
          <p:nvPr/>
        </p:nvSpPr>
        <p:spPr>
          <a:xfrm>
            <a:off x="8148638" y="1512438"/>
            <a:ext cx="103187" cy="100013"/>
          </a:xfrm>
          <a:custGeom>
            <a:rect b="b" l="l" r="r" t="t"/>
            <a:pathLst>
              <a:path extrusionOk="0" h="141" w="142">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0" name="Google Shape;640;p27"/>
          <p:cNvSpPr/>
          <p:nvPr/>
        </p:nvSpPr>
        <p:spPr>
          <a:xfrm>
            <a:off x="8056563" y="2088701"/>
            <a:ext cx="85725" cy="84137"/>
          </a:xfrm>
          <a:custGeom>
            <a:rect b="b" l="l" r="r" t="t"/>
            <a:pathLst>
              <a:path extrusionOk="0" h="118" w="117">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27"/>
          <p:cNvSpPr/>
          <p:nvPr/>
        </p:nvSpPr>
        <p:spPr>
          <a:xfrm>
            <a:off x="8047038" y="2080763"/>
            <a:ext cx="103187" cy="100013"/>
          </a:xfrm>
          <a:custGeom>
            <a:rect b="b" l="l" r="r" t="t"/>
            <a:pathLst>
              <a:path extrusionOk="0" h="141" w="142">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2" name="Google Shape;642;p27"/>
          <p:cNvGrpSpPr/>
          <p:nvPr/>
        </p:nvGrpSpPr>
        <p:grpSpPr>
          <a:xfrm>
            <a:off x="8564563" y="1947413"/>
            <a:ext cx="103187" cy="101600"/>
            <a:chOff x="7829916" y="2221810"/>
            <a:chExt cx="103809" cy="101209"/>
          </a:xfrm>
        </p:grpSpPr>
        <p:sp>
          <p:nvSpPr>
            <p:cNvPr id="643" name="Google Shape;643;p27"/>
            <p:cNvSpPr/>
            <p:nvPr/>
          </p:nvSpPr>
          <p:spPr>
            <a:xfrm>
              <a:off x="7840151" y="2230363"/>
              <a:ext cx="84802" cy="82677"/>
            </a:xfrm>
            <a:custGeom>
              <a:rect b="b" l="l" r="r" t="t"/>
              <a:pathLst>
                <a:path extrusionOk="0" h="117" w="118">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4" name="Google Shape;644;p27"/>
            <p:cNvSpPr/>
            <p:nvPr/>
          </p:nvSpPr>
          <p:spPr>
            <a:xfrm>
              <a:off x="7829916" y="2221810"/>
              <a:ext cx="103809" cy="101209"/>
            </a:xfrm>
            <a:custGeom>
              <a:rect b="b" l="l" r="r" t="t"/>
              <a:pathLst>
                <a:path extrusionOk="0" h="142" w="141">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45" name="Google Shape;645;p27"/>
          <p:cNvSpPr/>
          <p:nvPr/>
        </p:nvSpPr>
        <p:spPr>
          <a:xfrm>
            <a:off x="8297863" y="2517326"/>
            <a:ext cx="85725" cy="84137"/>
          </a:xfrm>
          <a:custGeom>
            <a:rect b="b" l="l" r="r" t="t"/>
            <a:pathLst>
              <a:path extrusionOk="0" h="117" w="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6" name="Google Shape;646;p27"/>
          <p:cNvSpPr/>
          <p:nvPr/>
        </p:nvSpPr>
        <p:spPr>
          <a:xfrm>
            <a:off x="8288338" y="2510976"/>
            <a:ext cx="103187" cy="101600"/>
          </a:xfrm>
          <a:custGeom>
            <a:rect b="b" l="l" r="r" t="t"/>
            <a:pathLst>
              <a:path extrusionOk="0" h="142" w="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7" name="Google Shape;647;p27"/>
          <p:cNvSpPr/>
          <p:nvPr/>
        </p:nvSpPr>
        <p:spPr>
          <a:xfrm>
            <a:off x="6261100" y="1394963"/>
            <a:ext cx="1314450" cy="1339850"/>
          </a:xfrm>
          <a:custGeom>
            <a:rect b="b" l="l" r="r" t="t"/>
            <a:pathLst>
              <a:path extrusionOk="0" h="1881" w="1799">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cap="flat" cmpd="sng" w="9525">
            <a:solidFill>
              <a:srgbClr val="FEBE8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48" name="Google Shape;648;p27"/>
          <p:cNvGrpSpPr/>
          <p:nvPr/>
        </p:nvGrpSpPr>
        <p:grpSpPr>
          <a:xfrm>
            <a:off x="6426200" y="1523551"/>
            <a:ext cx="2185988" cy="1042987"/>
            <a:chOff x="5691703" y="1811275"/>
            <a:chExt cx="2185001" cy="1043445"/>
          </a:xfrm>
        </p:grpSpPr>
        <p:sp>
          <p:nvSpPr>
            <p:cNvPr id="649" name="Google Shape;649;p27"/>
            <p:cNvSpPr/>
            <p:nvPr/>
          </p:nvSpPr>
          <p:spPr>
            <a:xfrm>
              <a:off x="6145579" y="2294509"/>
              <a:ext cx="26318" cy="478958"/>
            </a:xfrm>
            <a:custGeom>
              <a:rect b="b" l="l" r="r" t="t"/>
              <a:pathLst>
                <a:path extrusionOk="0" h="672" w="35">
                  <a:moveTo>
                    <a:pt x="10" y="0"/>
                  </a:moveTo>
                  <a:lnTo>
                    <a:pt x="35" y="0"/>
                  </a:lnTo>
                  <a:lnTo>
                    <a:pt x="24" y="672"/>
                  </a:lnTo>
                  <a:lnTo>
                    <a:pt x="0" y="672"/>
                  </a:lnTo>
                  <a:lnTo>
                    <a:pt x="1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0" name="Google Shape;650;p27"/>
            <p:cNvGrpSpPr/>
            <p:nvPr/>
          </p:nvGrpSpPr>
          <p:grpSpPr>
            <a:xfrm>
              <a:off x="5691703" y="1811275"/>
              <a:ext cx="2185001" cy="1043445"/>
              <a:chOff x="5691703" y="1811275"/>
              <a:chExt cx="2185001" cy="1043445"/>
            </a:xfrm>
          </p:grpSpPr>
          <p:grpSp>
            <p:nvGrpSpPr>
              <p:cNvPr id="651" name="Google Shape;651;p27"/>
              <p:cNvGrpSpPr/>
              <p:nvPr/>
            </p:nvGrpSpPr>
            <p:grpSpPr>
              <a:xfrm>
                <a:off x="5691703" y="1846553"/>
                <a:ext cx="1285811" cy="1006383"/>
                <a:chOff x="5691703" y="1834794"/>
                <a:chExt cx="1285811" cy="1006383"/>
              </a:xfrm>
            </p:grpSpPr>
            <p:sp>
              <p:nvSpPr>
                <p:cNvPr id="652" name="Google Shape;652;p27"/>
                <p:cNvSpPr/>
                <p:nvPr/>
              </p:nvSpPr>
              <p:spPr>
                <a:xfrm>
                  <a:off x="6856159" y="1943843"/>
                  <a:ext cx="121355" cy="238054"/>
                </a:xfrm>
                <a:custGeom>
                  <a:rect b="b" l="l" r="r" t="t"/>
                  <a:pathLst>
                    <a:path extrusionOk="0" h="332" w="167">
                      <a:moveTo>
                        <a:pt x="23" y="0"/>
                      </a:moveTo>
                      <a:lnTo>
                        <a:pt x="167" y="323"/>
                      </a:lnTo>
                      <a:lnTo>
                        <a:pt x="144" y="332"/>
                      </a:lnTo>
                      <a:lnTo>
                        <a:pt x="0" y="9"/>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3" name="Google Shape;653;p27"/>
                <p:cNvSpPr/>
                <p:nvPr/>
              </p:nvSpPr>
              <p:spPr>
                <a:xfrm>
                  <a:off x="6679245" y="2227512"/>
                  <a:ext cx="264640" cy="102634"/>
                </a:xfrm>
                <a:custGeom>
                  <a:rect b="b" l="l" r="r" t="t"/>
                  <a:pathLst>
                    <a:path extrusionOk="0" h="145" w="363">
                      <a:moveTo>
                        <a:pt x="354" y="0"/>
                      </a:moveTo>
                      <a:lnTo>
                        <a:pt x="363" y="23"/>
                      </a:lnTo>
                      <a:lnTo>
                        <a:pt x="8" y="145"/>
                      </a:lnTo>
                      <a:lnTo>
                        <a:pt x="0" y="123"/>
                      </a:lnTo>
                      <a:lnTo>
                        <a:pt x="3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4" name="Google Shape;654;p27"/>
                <p:cNvGrpSpPr/>
                <p:nvPr/>
              </p:nvGrpSpPr>
              <p:grpSpPr>
                <a:xfrm>
                  <a:off x="5691703" y="1834794"/>
                  <a:ext cx="1157982" cy="1006383"/>
                  <a:chOff x="5691703" y="1820532"/>
                  <a:chExt cx="1157982" cy="1006383"/>
                </a:xfrm>
              </p:grpSpPr>
              <p:sp>
                <p:nvSpPr>
                  <p:cNvPr id="655" name="Google Shape;655;p27"/>
                  <p:cNvSpPr/>
                  <p:nvPr/>
                </p:nvSpPr>
                <p:spPr>
                  <a:xfrm>
                    <a:off x="6652928" y="1945269"/>
                    <a:ext cx="181300" cy="352092"/>
                  </a:xfrm>
                  <a:custGeom>
                    <a:rect b="b" l="l" r="r" t="t"/>
                    <a:pathLst>
                      <a:path extrusionOk="0" h="492" w="246">
                        <a:moveTo>
                          <a:pt x="224" y="0"/>
                        </a:moveTo>
                        <a:lnTo>
                          <a:pt x="246" y="10"/>
                        </a:lnTo>
                        <a:lnTo>
                          <a:pt x="22" y="492"/>
                        </a:lnTo>
                        <a:lnTo>
                          <a:pt x="0" y="483"/>
                        </a:lnTo>
                        <a:lnTo>
                          <a:pt x="22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656" name="Google Shape;656;p27"/>
                  <p:cNvGrpSpPr/>
                  <p:nvPr/>
                </p:nvGrpSpPr>
                <p:grpSpPr>
                  <a:xfrm>
                    <a:off x="5691703" y="1820532"/>
                    <a:ext cx="1157982" cy="1006383"/>
                    <a:chOff x="5695253" y="1828380"/>
                    <a:chExt cx="1157982" cy="1006383"/>
                  </a:xfrm>
                </p:grpSpPr>
                <p:sp>
                  <p:nvSpPr>
                    <p:cNvPr id="657" name="Google Shape;657;p27"/>
                    <p:cNvSpPr/>
                    <p:nvPr/>
                  </p:nvSpPr>
                  <p:spPr>
                    <a:xfrm>
                      <a:off x="5695253" y="1876846"/>
                      <a:ext cx="342131" cy="520297"/>
                    </a:xfrm>
                    <a:custGeom>
                      <a:rect b="b" l="l" r="r" t="t"/>
                      <a:pathLst>
                        <a:path extrusionOk="0" h="730" w="468">
                          <a:moveTo>
                            <a:pt x="448" y="0"/>
                          </a:moveTo>
                          <a:lnTo>
                            <a:pt x="468" y="12"/>
                          </a:lnTo>
                          <a:lnTo>
                            <a:pt x="20" y="730"/>
                          </a:lnTo>
                          <a:lnTo>
                            <a:pt x="0" y="717"/>
                          </a:lnTo>
                          <a:lnTo>
                            <a:pt x="448"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8" name="Google Shape;658;p27"/>
                    <p:cNvSpPr/>
                    <p:nvPr/>
                  </p:nvSpPr>
                  <p:spPr>
                    <a:xfrm>
                      <a:off x="5704025" y="2454162"/>
                      <a:ext cx="409388" cy="357794"/>
                    </a:xfrm>
                    <a:custGeom>
                      <a:rect b="b" l="l" r="r" t="t"/>
                      <a:pathLst>
                        <a:path extrusionOk="0" h="502" w="560">
                          <a:moveTo>
                            <a:pt x="16" y="0"/>
                          </a:moveTo>
                          <a:lnTo>
                            <a:pt x="560" y="483"/>
                          </a:lnTo>
                          <a:lnTo>
                            <a:pt x="544" y="502"/>
                          </a:lnTo>
                          <a:lnTo>
                            <a:pt x="0" y="18"/>
                          </a:lnTo>
                          <a:lnTo>
                            <a:pt x="16"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27"/>
                    <p:cNvSpPr/>
                    <p:nvPr/>
                  </p:nvSpPr>
                  <p:spPr>
                    <a:xfrm>
                      <a:off x="6068088" y="1875420"/>
                      <a:ext cx="97961" cy="334986"/>
                    </a:xfrm>
                    <a:custGeom>
                      <a:rect b="b" l="l" r="r" t="t"/>
                      <a:pathLst>
                        <a:path extrusionOk="0" h="469" w="132">
                          <a:moveTo>
                            <a:pt x="23" y="0"/>
                          </a:moveTo>
                          <a:lnTo>
                            <a:pt x="132" y="464"/>
                          </a:lnTo>
                          <a:lnTo>
                            <a:pt x="109" y="469"/>
                          </a:lnTo>
                          <a:lnTo>
                            <a:pt x="0" y="5"/>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0" name="Google Shape;660;p27"/>
                    <p:cNvSpPr/>
                    <p:nvPr/>
                  </p:nvSpPr>
                  <p:spPr>
                    <a:xfrm>
                      <a:off x="6204063" y="2263149"/>
                      <a:ext cx="394767" cy="78401"/>
                    </a:xfrm>
                    <a:custGeom>
                      <a:rect b="b" l="l" r="r" t="t"/>
                      <a:pathLst>
                        <a:path extrusionOk="0" h="110" w="539">
                          <a:moveTo>
                            <a:pt x="3" y="0"/>
                          </a:moveTo>
                          <a:lnTo>
                            <a:pt x="539" y="87"/>
                          </a:lnTo>
                          <a:lnTo>
                            <a:pt x="535" y="110"/>
                          </a:lnTo>
                          <a:lnTo>
                            <a:pt x="0" y="24"/>
                          </a:lnTo>
                          <a:lnTo>
                            <a:pt x="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1" name="Google Shape;661;p27"/>
                    <p:cNvSpPr/>
                    <p:nvPr/>
                  </p:nvSpPr>
                  <p:spPr>
                    <a:xfrm>
                      <a:off x="6660238" y="2362932"/>
                      <a:ext cx="192997" cy="390579"/>
                    </a:xfrm>
                    <a:custGeom>
                      <a:rect b="b" l="l" r="r" t="t"/>
                      <a:pathLst>
                        <a:path extrusionOk="0" h="548" w="265">
                          <a:moveTo>
                            <a:pt x="22" y="0"/>
                          </a:moveTo>
                          <a:lnTo>
                            <a:pt x="265" y="539"/>
                          </a:lnTo>
                          <a:lnTo>
                            <a:pt x="243" y="548"/>
                          </a:lnTo>
                          <a:lnTo>
                            <a:pt x="0" y="10"/>
                          </a:lnTo>
                          <a:lnTo>
                            <a:pt x="2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27"/>
                    <p:cNvSpPr/>
                    <p:nvPr/>
                  </p:nvSpPr>
                  <p:spPr>
                    <a:xfrm>
                      <a:off x="6192366" y="2789148"/>
                      <a:ext cx="624316" cy="45615"/>
                    </a:xfrm>
                    <a:custGeom>
                      <a:rect b="b" l="l" r="r" t="t"/>
                      <a:pathLst>
                        <a:path extrusionOk="0" h="64" w="855">
                          <a:moveTo>
                            <a:pt x="854" y="0"/>
                          </a:moveTo>
                          <a:lnTo>
                            <a:pt x="855" y="23"/>
                          </a:lnTo>
                          <a:lnTo>
                            <a:pt x="2" y="64"/>
                          </a:lnTo>
                          <a:lnTo>
                            <a:pt x="0" y="39"/>
                          </a:lnTo>
                          <a:lnTo>
                            <a:pt x="8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27"/>
                    <p:cNvSpPr/>
                    <p:nvPr/>
                  </p:nvSpPr>
                  <p:spPr>
                    <a:xfrm>
                      <a:off x="6196753" y="1908207"/>
                      <a:ext cx="596536" cy="329284"/>
                    </a:xfrm>
                    <a:custGeom>
                      <a:rect b="b" l="l" r="r" t="t"/>
                      <a:pathLst>
                        <a:path extrusionOk="0" h="462" w="816">
                          <a:moveTo>
                            <a:pt x="805" y="0"/>
                          </a:moveTo>
                          <a:lnTo>
                            <a:pt x="816" y="22"/>
                          </a:lnTo>
                          <a:lnTo>
                            <a:pt x="12" y="462"/>
                          </a:lnTo>
                          <a:lnTo>
                            <a:pt x="0" y="441"/>
                          </a:lnTo>
                          <a:lnTo>
                            <a:pt x="80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27"/>
                    <p:cNvSpPr/>
                    <p:nvPr/>
                  </p:nvSpPr>
                  <p:spPr>
                    <a:xfrm>
                      <a:off x="6095868" y="1828380"/>
                      <a:ext cx="697421" cy="72699"/>
                    </a:xfrm>
                    <a:custGeom>
                      <a:rect b="b" l="l" r="r" t="t"/>
                      <a:pathLst>
                        <a:path extrusionOk="0" h="102" w="954">
                          <a:moveTo>
                            <a:pt x="1" y="0"/>
                          </a:moveTo>
                          <a:lnTo>
                            <a:pt x="954" y="78"/>
                          </a:lnTo>
                          <a:lnTo>
                            <a:pt x="952" y="102"/>
                          </a:lnTo>
                          <a:lnTo>
                            <a:pt x="0" y="25"/>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27"/>
                    <p:cNvSpPr/>
                    <p:nvPr/>
                  </p:nvSpPr>
                  <p:spPr>
                    <a:xfrm>
                      <a:off x="5723033" y="2254596"/>
                      <a:ext cx="400615" cy="165355"/>
                    </a:xfrm>
                    <a:custGeom>
                      <a:rect b="b" l="l" r="r" t="t"/>
                      <a:pathLst>
                        <a:path extrusionOk="0" h="232" w="549">
                          <a:moveTo>
                            <a:pt x="540" y="0"/>
                          </a:moveTo>
                          <a:lnTo>
                            <a:pt x="549" y="22"/>
                          </a:lnTo>
                          <a:lnTo>
                            <a:pt x="9" y="232"/>
                          </a:lnTo>
                          <a:lnTo>
                            <a:pt x="0" y="210"/>
                          </a:lnTo>
                          <a:lnTo>
                            <a:pt x="54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27"/>
                    <p:cNvSpPr/>
                    <p:nvPr/>
                  </p:nvSpPr>
                  <p:spPr>
                    <a:xfrm>
                      <a:off x="6185056" y="2278829"/>
                      <a:ext cx="641862" cy="498915"/>
                    </a:xfrm>
                    <a:custGeom>
                      <a:rect b="b" l="l" r="r" t="t"/>
                      <a:pathLst>
                        <a:path extrusionOk="0" h="700" w="879">
                          <a:moveTo>
                            <a:pt x="15" y="0"/>
                          </a:moveTo>
                          <a:lnTo>
                            <a:pt x="879" y="680"/>
                          </a:lnTo>
                          <a:lnTo>
                            <a:pt x="864" y="700"/>
                          </a:lnTo>
                          <a:lnTo>
                            <a:pt x="0" y="19"/>
                          </a:lnTo>
                          <a:lnTo>
                            <a:pt x="1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667" name="Google Shape;667;p27"/>
              <p:cNvGrpSpPr/>
              <p:nvPr/>
            </p:nvGrpSpPr>
            <p:grpSpPr>
              <a:xfrm>
                <a:off x="6835689" y="1811275"/>
                <a:ext cx="1041015" cy="1043445"/>
                <a:chOff x="6835689" y="1811275"/>
                <a:chExt cx="1041015" cy="1043445"/>
              </a:xfrm>
            </p:grpSpPr>
            <p:sp>
              <p:nvSpPr>
                <p:cNvPr id="668" name="Google Shape;668;p27"/>
                <p:cNvSpPr/>
                <p:nvPr/>
              </p:nvSpPr>
              <p:spPr>
                <a:xfrm>
                  <a:off x="6875166" y="1811275"/>
                  <a:ext cx="546825" cy="89805"/>
                </a:xfrm>
                <a:custGeom>
                  <a:rect b="b" l="l" r="r" t="t"/>
                  <a:pathLst>
                    <a:path extrusionOk="0" h="125" w="748">
                      <a:moveTo>
                        <a:pt x="744" y="0"/>
                      </a:moveTo>
                      <a:lnTo>
                        <a:pt x="748" y="23"/>
                      </a:lnTo>
                      <a:lnTo>
                        <a:pt x="3" y="125"/>
                      </a:lnTo>
                      <a:lnTo>
                        <a:pt x="0" y="101"/>
                      </a:lnTo>
                      <a:lnTo>
                        <a:pt x="74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27"/>
                <p:cNvSpPr/>
                <p:nvPr/>
              </p:nvSpPr>
              <p:spPr>
                <a:xfrm>
                  <a:off x="7360583" y="1875420"/>
                  <a:ext cx="106734" cy="493213"/>
                </a:xfrm>
                <a:custGeom>
                  <a:rect b="b" l="l" r="r" t="t"/>
                  <a:pathLst>
                    <a:path extrusionOk="0" h="692" w="147">
                      <a:moveTo>
                        <a:pt x="123" y="0"/>
                      </a:moveTo>
                      <a:lnTo>
                        <a:pt x="147" y="4"/>
                      </a:lnTo>
                      <a:lnTo>
                        <a:pt x="24" y="692"/>
                      </a:lnTo>
                      <a:lnTo>
                        <a:pt x="0" y="688"/>
                      </a:lnTo>
                      <a:lnTo>
                        <a:pt x="1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0" name="Google Shape;670;p27"/>
                <p:cNvSpPr/>
                <p:nvPr/>
              </p:nvSpPr>
              <p:spPr>
                <a:xfrm>
                  <a:off x="6878091" y="2257447"/>
                  <a:ext cx="119892" cy="503192"/>
                </a:xfrm>
                <a:custGeom>
                  <a:rect b="b" l="l" r="r" t="t"/>
                  <a:pathLst>
                    <a:path extrusionOk="0" h="706" w="165">
                      <a:moveTo>
                        <a:pt x="142" y="0"/>
                      </a:moveTo>
                      <a:lnTo>
                        <a:pt x="165" y="5"/>
                      </a:lnTo>
                      <a:lnTo>
                        <a:pt x="24" y="706"/>
                      </a:lnTo>
                      <a:lnTo>
                        <a:pt x="0" y="702"/>
                      </a:lnTo>
                      <a:lnTo>
                        <a:pt x="14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27"/>
                <p:cNvSpPr/>
                <p:nvPr/>
              </p:nvSpPr>
              <p:spPr>
                <a:xfrm>
                  <a:off x="7022838" y="2233214"/>
                  <a:ext cx="305579" cy="165355"/>
                </a:xfrm>
                <a:custGeom>
                  <a:rect b="b" l="l" r="r" t="t"/>
                  <a:pathLst>
                    <a:path extrusionOk="0" h="231" w="420">
                      <a:moveTo>
                        <a:pt x="11" y="0"/>
                      </a:moveTo>
                      <a:lnTo>
                        <a:pt x="420" y="210"/>
                      </a:lnTo>
                      <a:lnTo>
                        <a:pt x="408" y="231"/>
                      </a:lnTo>
                      <a:lnTo>
                        <a:pt x="0" y="21"/>
                      </a:lnTo>
                      <a:lnTo>
                        <a:pt x="1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27"/>
                <p:cNvSpPr/>
                <p:nvPr/>
              </p:nvSpPr>
              <p:spPr>
                <a:xfrm>
                  <a:off x="6902946" y="2435631"/>
                  <a:ext cx="444478" cy="353517"/>
                </a:xfrm>
                <a:custGeom>
                  <a:rect b="b" l="l" r="r" t="t"/>
                  <a:pathLst>
                    <a:path extrusionOk="0" h="496" w="609">
                      <a:moveTo>
                        <a:pt x="594" y="0"/>
                      </a:moveTo>
                      <a:lnTo>
                        <a:pt x="609" y="18"/>
                      </a:lnTo>
                      <a:lnTo>
                        <a:pt x="15" y="496"/>
                      </a:lnTo>
                      <a:lnTo>
                        <a:pt x="0" y="476"/>
                      </a:lnTo>
                      <a:lnTo>
                        <a:pt x="59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3" name="Google Shape;673;p27"/>
                <p:cNvSpPr/>
                <p:nvPr/>
              </p:nvSpPr>
              <p:spPr>
                <a:xfrm>
                  <a:off x="7381053" y="2439907"/>
                  <a:ext cx="210542" cy="363496"/>
                </a:xfrm>
                <a:custGeom>
                  <a:rect b="b" l="l" r="r" t="t"/>
                  <a:pathLst>
                    <a:path extrusionOk="0" h="510" w="288">
                      <a:moveTo>
                        <a:pt x="21" y="0"/>
                      </a:moveTo>
                      <a:lnTo>
                        <a:pt x="288" y="498"/>
                      </a:lnTo>
                      <a:lnTo>
                        <a:pt x="267" y="510"/>
                      </a:lnTo>
                      <a:lnTo>
                        <a:pt x="0" y="11"/>
                      </a:lnTo>
                      <a:lnTo>
                        <a:pt x="2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27"/>
                <p:cNvSpPr/>
                <p:nvPr/>
              </p:nvSpPr>
              <p:spPr>
                <a:xfrm>
                  <a:off x="6907333" y="2796275"/>
                  <a:ext cx="655020" cy="58445"/>
                </a:xfrm>
                <a:custGeom>
                  <a:rect b="b" l="l" r="r" t="t"/>
                  <a:pathLst>
                    <a:path extrusionOk="0" h="82" w="897">
                      <a:moveTo>
                        <a:pt x="1" y="0"/>
                      </a:moveTo>
                      <a:lnTo>
                        <a:pt x="897" y="59"/>
                      </a:lnTo>
                      <a:lnTo>
                        <a:pt x="896" y="82"/>
                      </a:lnTo>
                      <a:lnTo>
                        <a:pt x="0" y="24"/>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27"/>
                <p:cNvSpPr/>
                <p:nvPr/>
              </p:nvSpPr>
              <p:spPr>
                <a:xfrm>
                  <a:off x="7632533" y="2313040"/>
                  <a:ext cx="244171" cy="500341"/>
                </a:xfrm>
                <a:custGeom>
                  <a:rect b="b" l="l" r="r" t="t"/>
                  <a:pathLst>
                    <a:path extrusionOk="0" h="703" w="333">
                      <a:moveTo>
                        <a:pt x="312" y="0"/>
                      </a:moveTo>
                      <a:lnTo>
                        <a:pt x="333" y="9"/>
                      </a:lnTo>
                      <a:lnTo>
                        <a:pt x="22" y="703"/>
                      </a:lnTo>
                      <a:lnTo>
                        <a:pt x="0" y="693"/>
                      </a:lnTo>
                      <a:lnTo>
                        <a:pt x="31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27"/>
                <p:cNvSpPr/>
                <p:nvPr/>
              </p:nvSpPr>
              <p:spPr>
                <a:xfrm>
                  <a:off x="7500945" y="1849762"/>
                  <a:ext cx="369911" cy="389154"/>
                </a:xfrm>
                <a:custGeom>
                  <a:rect b="b" l="l" r="r" t="t"/>
                  <a:pathLst>
                    <a:path extrusionOk="0" h="546" w="506">
                      <a:moveTo>
                        <a:pt x="19" y="0"/>
                      </a:moveTo>
                      <a:lnTo>
                        <a:pt x="506" y="530"/>
                      </a:lnTo>
                      <a:lnTo>
                        <a:pt x="489" y="546"/>
                      </a:lnTo>
                      <a:lnTo>
                        <a:pt x="0" y="16"/>
                      </a:lnTo>
                      <a:lnTo>
                        <a:pt x="19"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27"/>
                <p:cNvSpPr/>
                <p:nvPr/>
              </p:nvSpPr>
              <p:spPr>
                <a:xfrm>
                  <a:off x="7405908" y="2267425"/>
                  <a:ext cx="432781" cy="141122"/>
                </a:xfrm>
                <a:custGeom>
                  <a:rect b="b" l="l" r="r" t="t"/>
                  <a:pathLst>
                    <a:path extrusionOk="0" h="196" w="591">
                      <a:moveTo>
                        <a:pt x="584" y="0"/>
                      </a:moveTo>
                      <a:lnTo>
                        <a:pt x="591" y="23"/>
                      </a:lnTo>
                      <a:lnTo>
                        <a:pt x="7" y="196"/>
                      </a:lnTo>
                      <a:lnTo>
                        <a:pt x="0" y="174"/>
                      </a:lnTo>
                      <a:lnTo>
                        <a:pt x="58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8" name="Google Shape;678;p27"/>
                <p:cNvSpPr/>
                <p:nvPr/>
              </p:nvSpPr>
              <p:spPr>
                <a:xfrm>
                  <a:off x="6835689" y="1950971"/>
                  <a:ext cx="35090" cy="796839"/>
                </a:xfrm>
                <a:custGeom>
                  <a:rect b="b" l="l" r="r" t="t"/>
                  <a:pathLst>
                    <a:path extrusionOk="0" h="1118" w="50">
                      <a:moveTo>
                        <a:pt x="25" y="0"/>
                      </a:moveTo>
                      <a:lnTo>
                        <a:pt x="50" y="1117"/>
                      </a:lnTo>
                      <a:lnTo>
                        <a:pt x="26" y="1118"/>
                      </a:lnTo>
                      <a:lnTo>
                        <a:pt x="0" y="1"/>
                      </a:lnTo>
                      <a:lnTo>
                        <a:pt x="2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9" name="Google Shape;679;p27"/>
                <p:cNvSpPr/>
                <p:nvPr/>
              </p:nvSpPr>
              <p:spPr>
                <a:xfrm>
                  <a:off x="7014065" y="1855464"/>
                  <a:ext cx="421084" cy="344964"/>
                </a:xfrm>
                <a:custGeom>
                  <a:rect b="b" l="l" r="r" t="t"/>
                  <a:pathLst>
                    <a:path extrusionOk="0" h="484" w="576">
                      <a:moveTo>
                        <a:pt x="560" y="0"/>
                      </a:moveTo>
                      <a:lnTo>
                        <a:pt x="576" y="18"/>
                      </a:lnTo>
                      <a:lnTo>
                        <a:pt x="16" y="484"/>
                      </a:lnTo>
                      <a:lnTo>
                        <a:pt x="0" y="466"/>
                      </a:lnTo>
                      <a:lnTo>
                        <a:pt x="56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680" name="Google Shape;680;p27"/>
          <p:cNvSpPr/>
          <p:nvPr/>
        </p:nvSpPr>
        <p:spPr>
          <a:xfrm>
            <a:off x="6813550" y="2461763"/>
            <a:ext cx="144463"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1" name="Google Shape;681;p27"/>
          <p:cNvSpPr/>
          <p:nvPr/>
        </p:nvSpPr>
        <p:spPr>
          <a:xfrm>
            <a:off x="6357938" y="2080763"/>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2" name="Google Shape;682;p27"/>
          <p:cNvSpPr/>
          <p:nvPr/>
        </p:nvSpPr>
        <p:spPr>
          <a:xfrm>
            <a:off x="6824663" y="1895026"/>
            <a:ext cx="142875"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27"/>
          <p:cNvSpPr/>
          <p:nvPr/>
        </p:nvSpPr>
        <p:spPr>
          <a:xfrm>
            <a:off x="6746875" y="1498151"/>
            <a:ext cx="144463"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4" name="Google Shape;684;p27"/>
          <p:cNvSpPr/>
          <p:nvPr/>
        </p:nvSpPr>
        <p:spPr>
          <a:xfrm>
            <a:off x="7539038" y="2434776"/>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27"/>
          <p:cNvSpPr/>
          <p:nvPr/>
        </p:nvSpPr>
        <p:spPr>
          <a:xfrm>
            <a:off x="7307263" y="1988688"/>
            <a:ext cx="144462" cy="144463"/>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 name="Google Shape;686;p27"/>
          <p:cNvSpPr/>
          <p:nvPr/>
        </p:nvSpPr>
        <p:spPr>
          <a:xfrm>
            <a:off x="7656513" y="1869626"/>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27"/>
          <p:cNvSpPr/>
          <p:nvPr/>
        </p:nvSpPr>
        <p:spPr>
          <a:xfrm>
            <a:off x="7518400" y="1564826"/>
            <a:ext cx="142875"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27"/>
          <p:cNvSpPr/>
          <p:nvPr/>
        </p:nvSpPr>
        <p:spPr>
          <a:xfrm>
            <a:off x="8269288" y="2464938"/>
            <a:ext cx="144462"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27"/>
          <p:cNvSpPr/>
          <p:nvPr/>
        </p:nvSpPr>
        <p:spPr>
          <a:xfrm>
            <a:off x="8042275" y="2074413"/>
            <a:ext cx="144463" cy="144463"/>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0" name="Google Shape;690;p27"/>
          <p:cNvSpPr/>
          <p:nvPr/>
        </p:nvSpPr>
        <p:spPr>
          <a:xfrm>
            <a:off x="8547100" y="1931538"/>
            <a:ext cx="144463"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1" name="Google Shape;691;p27"/>
          <p:cNvSpPr/>
          <p:nvPr/>
        </p:nvSpPr>
        <p:spPr>
          <a:xfrm>
            <a:off x="8115300" y="1498151"/>
            <a:ext cx="144463" cy="144462"/>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92" name="Google Shape;692;p27"/>
          <p:cNvPicPr preferRelativeResize="0"/>
          <p:nvPr/>
        </p:nvPicPr>
        <p:blipFill rotWithShape="1">
          <a:blip r:embed="rId3">
            <a:alphaModFix/>
          </a:blip>
          <a:srcRect b="0" l="0" r="0" t="0"/>
          <a:stretch/>
        </p:blipFill>
        <p:spPr>
          <a:xfrm>
            <a:off x="3117303" y="4608272"/>
            <a:ext cx="3355045" cy="790429"/>
          </a:xfrm>
          <a:prstGeom prst="rect">
            <a:avLst/>
          </a:prstGeom>
          <a:noFill/>
          <a:ln>
            <a:noFill/>
          </a:ln>
        </p:spPr>
      </p:pic>
      <p:sp>
        <p:nvSpPr>
          <p:cNvPr id="693" name="Google Shape;693;p27"/>
          <p:cNvSpPr txBox="1"/>
          <p:nvPr/>
        </p:nvSpPr>
        <p:spPr>
          <a:xfrm>
            <a:off x="6238875" y="2939601"/>
            <a:ext cx="2325688" cy="287337"/>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Network</a:t>
            </a:r>
            <a:endParaRPr b="1" sz="1800">
              <a:solidFill>
                <a:srgbClr val="FF0066"/>
              </a:solidFill>
              <a:latin typeface="Arial"/>
              <a:ea typeface="Arial"/>
              <a:cs typeface="Arial"/>
              <a:sym typeface="Arial"/>
            </a:endParaRPr>
          </a:p>
        </p:txBody>
      </p:sp>
      <p:grpSp>
        <p:nvGrpSpPr>
          <p:cNvPr id="694" name="Google Shape;694;p27"/>
          <p:cNvGrpSpPr/>
          <p:nvPr/>
        </p:nvGrpSpPr>
        <p:grpSpPr>
          <a:xfrm>
            <a:off x="-62077" y="1355276"/>
            <a:ext cx="4942052" cy="1871662"/>
            <a:chOff x="-514550" y="1628800"/>
            <a:chExt cx="4942534" cy="1872209"/>
          </a:xfrm>
        </p:grpSpPr>
        <p:sp>
          <p:nvSpPr>
            <p:cNvPr id="695" name="Google Shape;695;p27"/>
            <p:cNvSpPr txBox="1"/>
            <p:nvPr/>
          </p:nvSpPr>
          <p:spPr>
            <a:xfrm>
              <a:off x="-114285" y="1700258"/>
              <a:ext cx="1878300" cy="2889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Communities, C</a:t>
              </a:r>
              <a:endParaRPr b="1" sz="1800">
                <a:solidFill>
                  <a:schemeClr val="dk1"/>
                </a:solidFill>
                <a:latin typeface="Calibri"/>
                <a:ea typeface="Calibri"/>
                <a:cs typeface="Calibri"/>
                <a:sym typeface="Calibri"/>
              </a:endParaRPr>
            </a:p>
          </p:txBody>
        </p:sp>
        <p:sp>
          <p:nvSpPr>
            <p:cNvPr id="696" name="Google Shape;696;p27"/>
            <p:cNvSpPr txBox="1"/>
            <p:nvPr/>
          </p:nvSpPr>
          <p:spPr>
            <a:xfrm>
              <a:off x="-498522" y="2915048"/>
              <a:ext cx="1173300" cy="2985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Nodes, V</a:t>
              </a:r>
              <a:endParaRPr b="1" sz="1800">
                <a:solidFill>
                  <a:schemeClr val="dk1"/>
                </a:solidFill>
                <a:latin typeface="Calibri"/>
                <a:ea typeface="Calibri"/>
                <a:cs typeface="Calibri"/>
                <a:sym typeface="Calibri"/>
              </a:endParaRPr>
            </a:p>
          </p:txBody>
        </p:sp>
        <p:sp>
          <p:nvSpPr>
            <p:cNvPr id="697" name="Google Shape;697;p27"/>
            <p:cNvSpPr txBox="1"/>
            <p:nvPr/>
          </p:nvSpPr>
          <p:spPr>
            <a:xfrm>
              <a:off x="1619423" y="3213588"/>
              <a:ext cx="2325914" cy="287421"/>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Community Affiliations</a:t>
              </a:r>
              <a:endParaRPr b="1" sz="2400">
                <a:solidFill>
                  <a:srgbClr val="FF0066"/>
                </a:solidFill>
                <a:latin typeface="Arial"/>
                <a:ea typeface="Arial"/>
                <a:cs typeface="Arial"/>
                <a:sym typeface="Arial"/>
              </a:endParaRPr>
            </a:p>
          </p:txBody>
        </p:sp>
        <p:cxnSp>
          <p:nvCxnSpPr>
            <p:cNvPr id="698" name="Google Shape;698;p27"/>
            <p:cNvCxnSpPr>
              <a:stCxn id="699" idx="7"/>
            </p:cNvCxnSpPr>
            <p:nvPr/>
          </p:nvCxnSpPr>
          <p:spPr>
            <a:xfrm flipH="1" rot="10800000">
              <a:off x="1238099" y="1989926"/>
              <a:ext cx="885900" cy="1036800"/>
            </a:xfrm>
            <a:prstGeom prst="straightConnector1">
              <a:avLst/>
            </a:prstGeom>
            <a:noFill/>
            <a:ln cap="flat" cmpd="sng" w="19050">
              <a:solidFill>
                <a:srgbClr val="538CD5"/>
              </a:solidFill>
              <a:prstDash val="solid"/>
              <a:round/>
              <a:headEnd len="sm" w="sm" type="none"/>
              <a:tailEnd len="sm" w="sm" type="none"/>
            </a:ln>
          </p:spPr>
        </p:cxnSp>
        <p:cxnSp>
          <p:nvCxnSpPr>
            <p:cNvPr id="700" name="Google Shape;700;p27"/>
            <p:cNvCxnSpPr>
              <a:stCxn id="701" idx="7"/>
            </p:cNvCxnSpPr>
            <p:nvPr/>
          </p:nvCxnSpPr>
          <p:spPr>
            <a:xfrm flipH="1" rot="10800000">
              <a:off x="1526820" y="1989926"/>
              <a:ext cx="597000" cy="1036800"/>
            </a:xfrm>
            <a:prstGeom prst="straightConnector1">
              <a:avLst/>
            </a:prstGeom>
            <a:noFill/>
            <a:ln cap="flat" cmpd="sng" w="19050">
              <a:solidFill>
                <a:srgbClr val="538CD5"/>
              </a:solidFill>
              <a:prstDash val="solid"/>
              <a:round/>
              <a:headEnd len="sm" w="sm" type="none"/>
              <a:tailEnd len="sm" w="sm" type="none"/>
            </a:ln>
          </p:spPr>
        </p:cxnSp>
        <p:cxnSp>
          <p:nvCxnSpPr>
            <p:cNvPr id="702" name="Google Shape;702;p27"/>
            <p:cNvCxnSpPr>
              <a:stCxn id="703" idx="0"/>
            </p:cNvCxnSpPr>
            <p:nvPr/>
          </p:nvCxnSpPr>
          <p:spPr>
            <a:xfrm flipH="1" rot="10800000">
              <a:off x="1763900" y="1989164"/>
              <a:ext cx="360300" cy="1016400"/>
            </a:xfrm>
            <a:prstGeom prst="straightConnector1">
              <a:avLst/>
            </a:prstGeom>
            <a:noFill/>
            <a:ln cap="flat" cmpd="sng" w="19050">
              <a:solidFill>
                <a:srgbClr val="538CD5"/>
              </a:solidFill>
              <a:prstDash val="solid"/>
              <a:round/>
              <a:headEnd len="sm" w="sm" type="none"/>
              <a:tailEnd len="sm" w="sm" type="none"/>
            </a:ln>
          </p:spPr>
        </p:cxnSp>
        <p:cxnSp>
          <p:nvCxnSpPr>
            <p:cNvPr id="704" name="Google Shape;704;p27"/>
            <p:cNvCxnSpPr>
              <a:stCxn id="705" idx="0"/>
            </p:cNvCxnSpPr>
            <p:nvPr/>
          </p:nvCxnSpPr>
          <p:spPr>
            <a:xfrm flipH="1" rot="10800000">
              <a:off x="2052059" y="1989164"/>
              <a:ext cx="72900" cy="1016400"/>
            </a:xfrm>
            <a:prstGeom prst="straightConnector1">
              <a:avLst/>
            </a:prstGeom>
            <a:noFill/>
            <a:ln cap="flat" cmpd="sng" w="19050">
              <a:solidFill>
                <a:srgbClr val="538CD5"/>
              </a:solidFill>
              <a:prstDash val="solid"/>
              <a:round/>
              <a:headEnd len="sm" w="sm" type="none"/>
              <a:tailEnd len="sm" w="sm" type="none"/>
            </a:ln>
          </p:spPr>
        </p:cxnSp>
        <p:cxnSp>
          <p:nvCxnSpPr>
            <p:cNvPr id="706" name="Google Shape;706;p27"/>
            <p:cNvCxnSpPr>
              <a:stCxn id="707" idx="0"/>
            </p:cNvCxnSpPr>
            <p:nvPr/>
          </p:nvCxnSpPr>
          <p:spPr>
            <a:xfrm rot="10800000">
              <a:off x="2123424" y="1989164"/>
              <a:ext cx="216000" cy="1016400"/>
            </a:xfrm>
            <a:prstGeom prst="straightConnector1">
              <a:avLst/>
            </a:prstGeom>
            <a:noFill/>
            <a:ln cap="flat" cmpd="sng" w="19050">
              <a:solidFill>
                <a:srgbClr val="538CD5"/>
              </a:solidFill>
              <a:prstDash val="solid"/>
              <a:round/>
              <a:headEnd len="sm" w="sm" type="none"/>
              <a:tailEnd len="sm" w="sm" type="none"/>
            </a:ln>
          </p:spPr>
        </p:cxnSp>
        <p:cxnSp>
          <p:nvCxnSpPr>
            <p:cNvPr id="708" name="Google Shape;708;p27"/>
            <p:cNvCxnSpPr>
              <a:stCxn id="709" idx="1"/>
            </p:cNvCxnSpPr>
            <p:nvPr/>
          </p:nvCxnSpPr>
          <p:spPr>
            <a:xfrm rot="10800000">
              <a:off x="2124665" y="1989926"/>
              <a:ext cx="452400" cy="1036800"/>
            </a:xfrm>
            <a:prstGeom prst="straightConnector1">
              <a:avLst/>
            </a:prstGeom>
            <a:noFill/>
            <a:ln cap="flat" cmpd="sng" w="19050">
              <a:solidFill>
                <a:srgbClr val="538CD5"/>
              </a:solidFill>
              <a:prstDash val="solid"/>
              <a:round/>
              <a:headEnd len="sm" w="sm" type="none"/>
              <a:tailEnd len="sm" w="sm" type="none"/>
            </a:ln>
          </p:spPr>
        </p:cxnSp>
        <p:cxnSp>
          <p:nvCxnSpPr>
            <p:cNvPr id="710" name="Google Shape;710;p27"/>
            <p:cNvCxnSpPr>
              <a:stCxn id="711" idx="1"/>
            </p:cNvCxnSpPr>
            <p:nvPr/>
          </p:nvCxnSpPr>
          <p:spPr>
            <a:xfrm rot="10800000">
              <a:off x="2124862" y="1989926"/>
              <a:ext cx="739800" cy="1036800"/>
            </a:xfrm>
            <a:prstGeom prst="straightConnector1">
              <a:avLst/>
            </a:prstGeom>
            <a:noFill/>
            <a:ln cap="flat" cmpd="sng" w="19050">
              <a:solidFill>
                <a:srgbClr val="538CD5"/>
              </a:solidFill>
              <a:prstDash val="solid"/>
              <a:round/>
              <a:headEnd len="sm" w="sm" type="none"/>
              <a:tailEnd len="sm" w="sm" type="none"/>
            </a:ln>
          </p:spPr>
        </p:cxnSp>
        <p:cxnSp>
          <p:nvCxnSpPr>
            <p:cNvPr id="712" name="Google Shape;712;p27"/>
            <p:cNvCxnSpPr>
              <a:stCxn id="713" idx="1"/>
            </p:cNvCxnSpPr>
            <p:nvPr/>
          </p:nvCxnSpPr>
          <p:spPr>
            <a:xfrm rot="10800000">
              <a:off x="2124684" y="1989926"/>
              <a:ext cx="1028700" cy="1036800"/>
            </a:xfrm>
            <a:prstGeom prst="straightConnector1">
              <a:avLst/>
            </a:prstGeom>
            <a:noFill/>
            <a:ln cap="flat" cmpd="sng" w="19050">
              <a:solidFill>
                <a:srgbClr val="538CD5"/>
              </a:solidFill>
              <a:prstDash val="solid"/>
              <a:round/>
              <a:headEnd len="sm" w="sm" type="none"/>
              <a:tailEnd len="sm" w="sm" type="none"/>
            </a:ln>
          </p:spPr>
        </p:cxnSp>
        <p:sp>
          <p:nvSpPr>
            <p:cNvPr id="699" name="Google Shape;699;p27"/>
            <p:cNvSpPr/>
            <p:nvPr/>
          </p:nvSpPr>
          <p:spPr>
            <a:xfrm>
              <a:off x="1116136" y="3005564"/>
              <a:ext cx="142889"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1" name="Google Shape;701;p27"/>
            <p:cNvSpPr/>
            <p:nvPr/>
          </p:nvSpPr>
          <p:spPr>
            <a:xfrm>
              <a:off x="1403502" y="3005564"/>
              <a:ext cx="144476"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3" name="Google Shape;703;p27"/>
            <p:cNvSpPr/>
            <p:nvPr/>
          </p:nvSpPr>
          <p:spPr>
            <a:xfrm>
              <a:off x="1692455" y="3005564"/>
              <a:ext cx="142889"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5" name="Google Shape;705;p27"/>
            <p:cNvSpPr/>
            <p:nvPr/>
          </p:nvSpPr>
          <p:spPr>
            <a:xfrm>
              <a:off x="1979820" y="3005564"/>
              <a:ext cx="144477"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4" name="Google Shape;714;p27"/>
            <p:cNvSpPr/>
            <p:nvPr/>
          </p:nvSpPr>
          <p:spPr>
            <a:xfrm>
              <a:off x="3419824" y="3005564"/>
              <a:ext cx="144476"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27"/>
            <p:cNvSpPr/>
            <p:nvPr/>
          </p:nvSpPr>
          <p:spPr>
            <a:xfrm>
              <a:off x="2267186" y="3005564"/>
              <a:ext cx="144476"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9" name="Google Shape;709;p27"/>
            <p:cNvSpPr/>
            <p:nvPr/>
          </p:nvSpPr>
          <p:spPr>
            <a:xfrm>
              <a:off x="2556139" y="3005564"/>
              <a:ext cx="142889"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p27"/>
            <p:cNvSpPr/>
            <p:nvPr/>
          </p:nvSpPr>
          <p:spPr>
            <a:xfrm>
              <a:off x="2843504" y="3005564"/>
              <a:ext cx="144477"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3" name="Google Shape;713;p27"/>
            <p:cNvSpPr/>
            <p:nvPr/>
          </p:nvSpPr>
          <p:spPr>
            <a:xfrm>
              <a:off x="3132458" y="3005564"/>
              <a:ext cx="142889"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 name="Google Shape;715;p27"/>
            <p:cNvSpPr/>
            <p:nvPr/>
          </p:nvSpPr>
          <p:spPr>
            <a:xfrm>
              <a:off x="3707189" y="3005564"/>
              <a:ext cx="144477"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6" name="Google Shape;716;p27"/>
            <p:cNvSpPr/>
            <p:nvPr/>
          </p:nvSpPr>
          <p:spPr>
            <a:xfrm>
              <a:off x="3996142" y="3005564"/>
              <a:ext cx="144477"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7" name="Google Shape;717;p27"/>
            <p:cNvSpPr/>
            <p:nvPr/>
          </p:nvSpPr>
          <p:spPr>
            <a:xfrm>
              <a:off x="4283508" y="3005564"/>
              <a:ext cx="144476"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18" name="Google Shape;718;p27"/>
            <p:cNvCxnSpPr>
              <a:stCxn id="707" idx="7"/>
            </p:cNvCxnSpPr>
            <p:nvPr/>
          </p:nvCxnSpPr>
          <p:spPr>
            <a:xfrm flipH="1" rot="10800000">
              <a:off x="2390504" y="1989926"/>
              <a:ext cx="741300" cy="1036800"/>
            </a:xfrm>
            <a:prstGeom prst="straightConnector1">
              <a:avLst/>
            </a:prstGeom>
            <a:noFill/>
            <a:ln cap="flat" cmpd="sng" w="19050">
              <a:solidFill>
                <a:srgbClr val="00B050"/>
              </a:solidFill>
              <a:prstDash val="solid"/>
              <a:round/>
              <a:headEnd len="sm" w="sm" type="none"/>
              <a:tailEnd len="sm" w="sm" type="none"/>
            </a:ln>
          </p:spPr>
        </p:cxnSp>
        <p:cxnSp>
          <p:nvCxnSpPr>
            <p:cNvPr id="719" name="Google Shape;719;p27"/>
            <p:cNvCxnSpPr>
              <a:stCxn id="709" idx="0"/>
            </p:cNvCxnSpPr>
            <p:nvPr/>
          </p:nvCxnSpPr>
          <p:spPr>
            <a:xfrm flipH="1" rot="10800000">
              <a:off x="2627584" y="1989164"/>
              <a:ext cx="504900" cy="1016400"/>
            </a:xfrm>
            <a:prstGeom prst="straightConnector1">
              <a:avLst/>
            </a:prstGeom>
            <a:noFill/>
            <a:ln cap="flat" cmpd="sng" w="19050">
              <a:solidFill>
                <a:srgbClr val="00B050"/>
              </a:solidFill>
              <a:prstDash val="solid"/>
              <a:round/>
              <a:headEnd len="sm" w="sm" type="none"/>
              <a:tailEnd len="sm" w="sm" type="none"/>
            </a:ln>
          </p:spPr>
        </p:cxnSp>
        <p:cxnSp>
          <p:nvCxnSpPr>
            <p:cNvPr id="720" name="Google Shape;720;p27"/>
            <p:cNvCxnSpPr>
              <a:stCxn id="711" idx="0"/>
            </p:cNvCxnSpPr>
            <p:nvPr/>
          </p:nvCxnSpPr>
          <p:spPr>
            <a:xfrm flipH="1" rot="10800000">
              <a:off x="2915743" y="1989164"/>
              <a:ext cx="216000" cy="1016400"/>
            </a:xfrm>
            <a:prstGeom prst="straightConnector1">
              <a:avLst/>
            </a:prstGeom>
            <a:noFill/>
            <a:ln cap="flat" cmpd="sng" w="19050">
              <a:solidFill>
                <a:srgbClr val="00B050"/>
              </a:solidFill>
              <a:prstDash val="solid"/>
              <a:round/>
              <a:headEnd len="sm" w="sm" type="none"/>
              <a:tailEnd len="sm" w="sm" type="none"/>
            </a:ln>
          </p:spPr>
        </p:cxnSp>
        <p:cxnSp>
          <p:nvCxnSpPr>
            <p:cNvPr id="721" name="Google Shape;721;p27"/>
            <p:cNvCxnSpPr>
              <a:stCxn id="713" idx="0"/>
            </p:cNvCxnSpPr>
            <p:nvPr/>
          </p:nvCxnSpPr>
          <p:spPr>
            <a:xfrm rot="10800000">
              <a:off x="3132503" y="1989164"/>
              <a:ext cx="71400" cy="1016400"/>
            </a:xfrm>
            <a:prstGeom prst="straightConnector1">
              <a:avLst/>
            </a:prstGeom>
            <a:noFill/>
            <a:ln cap="flat" cmpd="sng" w="19050">
              <a:solidFill>
                <a:srgbClr val="00B050"/>
              </a:solidFill>
              <a:prstDash val="solid"/>
              <a:round/>
              <a:headEnd len="sm" w="sm" type="none"/>
              <a:tailEnd len="sm" w="sm" type="none"/>
            </a:ln>
          </p:spPr>
        </p:cxnSp>
        <p:cxnSp>
          <p:nvCxnSpPr>
            <p:cNvPr id="722" name="Google Shape;722;p27"/>
            <p:cNvCxnSpPr>
              <a:stCxn id="714" idx="1"/>
            </p:cNvCxnSpPr>
            <p:nvPr/>
          </p:nvCxnSpPr>
          <p:spPr>
            <a:xfrm rot="10800000">
              <a:off x="3132882" y="1989926"/>
              <a:ext cx="308100" cy="1036800"/>
            </a:xfrm>
            <a:prstGeom prst="straightConnector1">
              <a:avLst/>
            </a:prstGeom>
            <a:noFill/>
            <a:ln cap="flat" cmpd="sng" w="19050">
              <a:solidFill>
                <a:srgbClr val="00B050"/>
              </a:solidFill>
              <a:prstDash val="solid"/>
              <a:round/>
              <a:headEnd len="sm" w="sm" type="none"/>
              <a:tailEnd len="sm" w="sm" type="none"/>
            </a:ln>
          </p:spPr>
        </p:cxnSp>
        <p:cxnSp>
          <p:nvCxnSpPr>
            <p:cNvPr id="723" name="Google Shape;723;p27"/>
            <p:cNvCxnSpPr>
              <a:stCxn id="715" idx="1"/>
            </p:cNvCxnSpPr>
            <p:nvPr/>
          </p:nvCxnSpPr>
          <p:spPr>
            <a:xfrm rot="10800000">
              <a:off x="3131347" y="1989926"/>
              <a:ext cx="597000" cy="1036800"/>
            </a:xfrm>
            <a:prstGeom prst="straightConnector1">
              <a:avLst/>
            </a:prstGeom>
            <a:noFill/>
            <a:ln cap="flat" cmpd="sng" w="19050">
              <a:solidFill>
                <a:srgbClr val="00B050"/>
              </a:solidFill>
              <a:prstDash val="solid"/>
              <a:round/>
              <a:headEnd len="sm" w="sm" type="none"/>
              <a:tailEnd len="sm" w="sm" type="none"/>
            </a:ln>
          </p:spPr>
        </p:cxnSp>
        <p:cxnSp>
          <p:nvCxnSpPr>
            <p:cNvPr id="724" name="Google Shape;724;p27"/>
            <p:cNvCxnSpPr>
              <a:stCxn id="716" idx="1"/>
            </p:cNvCxnSpPr>
            <p:nvPr/>
          </p:nvCxnSpPr>
          <p:spPr>
            <a:xfrm rot="10800000">
              <a:off x="3132900" y="1989926"/>
              <a:ext cx="884400" cy="1036800"/>
            </a:xfrm>
            <a:prstGeom prst="straightConnector1">
              <a:avLst/>
            </a:prstGeom>
            <a:noFill/>
            <a:ln cap="flat" cmpd="sng" w="19050">
              <a:solidFill>
                <a:srgbClr val="00B050"/>
              </a:solidFill>
              <a:prstDash val="solid"/>
              <a:round/>
              <a:headEnd len="sm" w="sm" type="none"/>
              <a:tailEnd len="sm" w="sm" type="none"/>
            </a:ln>
          </p:spPr>
        </p:cxnSp>
        <p:cxnSp>
          <p:nvCxnSpPr>
            <p:cNvPr id="725" name="Google Shape;725;p27"/>
            <p:cNvCxnSpPr>
              <a:stCxn id="717" idx="1"/>
            </p:cNvCxnSpPr>
            <p:nvPr/>
          </p:nvCxnSpPr>
          <p:spPr>
            <a:xfrm rot="10800000">
              <a:off x="3131366" y="1989926"/>
              <a:ext cx="1173300" cy="1036800"/>
            </a:xfrm>
            <a:prstGeom prst="straightConnector1">
              <a:avLst/>
            </a:prstGeom>
            <a:noFill/>
            <a:ln cap="flat" cmpd="sng" w="19050">
              <a:solidFill>
                <a:srgbClr val="00B050"/>
              </a:solidFill>
              <a:prstDash val="solid"/>
              <a:round/>
              <a:headEnd len="sm" w="sm" type="none"/>
              <a:tailEnd len="sm" w="sm" type="none"/>
            </a:ln>
          </p:spPr>
        </p:cxnSp>
        <p:sp>
          <p:nvSpPr>
            <p:cNvPr id="726" name="Google Shape;726;p27"/>
            <p:cNvSpPr txBox="1"/>
            <p:nvPr/>
          </p:nvSpPr>
          <p:spPr>
            <a:xfrm>
              <a:off x="1547664" y="1628800"/>
              <a:ext cx="4267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A</a:t>
              </a:r>
              <a:endParaRPr/>
            </a:p>
          </p:txBody>
        </p:sp>
        <p:sp>
          <p:nvSpPr>
            <p:cNvPr id="727" name="Google Shape;727;p27"/>
            <p:cNvSpPr txBox="1"/>
            <p:nvPr/>
          </p:nvSpPr>
          <p:spPr>
            <a:xfrm>
              <a:off x="2555776" y="1628800"/>
              <a:ext cx="4267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B</a:t>
              </a:r>
              <a:endParaRPr/>
            </a:p>
          </p:txBody>
        </p:sp>
        <p:sp>
          <p:nvSpPr>
            <p:cNvPr id="728" name="Google Shape;728;p27"/>
            <p:cNvSpPr txBox="1"/>
            <p:nvPr/>
          </p:nvSpPr>
          <p:spPr>
            <a:xfrm>
              <a:off x="-514550" y="2406917"/>
              <a:ext cx="1878300" cy="230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Memberships, M</a:t>
              </a:r>
              <a:endParaRPr b="1" sz="1800">
                <a:solidFill>
                  <a:schemeClr val="dk1"/>
                </a:solidFill>
                <a:latin typeface="Calibri"/>
                <a:ea typeface="Calibri"/>
                <a:cs typeface="Calibri"/>
                <a:sym typeface="Calibri"/>
              </a:endParaRPr>
            </a:p>
          </p:txBody>
        </p:sp>
      </p:grpSp>
      <p:pic>
        <p:nvPicPr>
          <p:cNvPr id="729" name="Google Shape;729;p27"/>
          <p:cNvPicPr preferRelativeResize="0"/>
          <p:nvPr/>
        </p:nvPicPr>
        <p:blipFill rotWithShape="1">
          <a:blip r:embed="rId4">
            <a:alphaModFix/>
          </a:blip>
          <a:srcRect b="0" l="0" r="0" t="0"/>
          <a:stretch/>
        </p:blipFill>
        <p:spPr>
          <a:xfrm>
            <a:off x="3460750" y="1477513"/>
            <a:ext cx="298450" cy="298450"/>
          </a:xfrm>
          <a:prstGeom prst="rect">
            <a:avLst/>
          </a:prstGeom>
          <a:noFill/>
          <a:ln>
            <a:noFill/>
          </a:ln>
        </p:spPr>
      </p:pic>
      <p:pic>
        <p:nvPicPr>
          <p:cNvPr id="730" name="Google Shape;730;p27"/>
          <p:cNvPicPr preferRelativeResize="0"/>
          <p:nvPr/>
        </p:nvPicPr>
        <p:blipFill rotWithShape="1">
          <a:blip r:embed="rId5">
            <a:alphaModFix/>
          </a:blip>
          <a:srcRect b="0" l="0" r="0" t="0"/>
          <a:stretch/>
        </p:blipFill>
        <p:spPr>
          <a:xfrm>
            <a:off x="2420938" y="1477513"/>
            <a:ext cx="298450" cy="298450"/>
          </a:xfrm>
          <a:prstGeom prst="rect">
            <a:avLst/>
          </a:prstGeom>
          <a:noFill/>
          <a:ln>
            <a:noFill/>
          </a:ln>
        </p:spPr>
      </p:pic>
      <p:sp>
        <p:nvSpPr>
          <p:cNvPr id="731" name="Google Shape;731;p27"/>
          <p:cNvSpPr/>
          <p:nvPr/>
        </p:nvSpPr>
        <p:spPr>
          <a:xfrm>
            <a:off x="-210265" y="6400800"/>
            <a:ext cx="8593138" cy="338138"/>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1600" u="none" cap="none" strike="noStrike">
                <a:solidFill>
                  <a:srgbClr val="008000"/>
                </a:solidFill>
                <a:latin typeface="Arial"/>
                <a:ea typeface="Arial"/>
                <a:cs typeface="Arial"/>
                <a:sym typeface="Arial"/>
              </a:rPr>
              <a:t>Think of this as an “OR” function: If at least 1 community says “YES” we create an edge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2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Generative Process (2)</a:t>
            </a:r>
            <a:endParaRPr>
              <a:solidFill>
                <a:srgbClr val="337ED8"/>
              </a:solidFill>
            </a:endParaRPr>
          </a:p>
        </p:txBody>
      </p:sp>
      <p:sp>
        <p:nvSpPr>
          <p:cNvPr id="738" name="Google Shape;738;p28"/>
          <p:cNvSpPr txBox="1"/>
          <p:nvPr>
            <p:ph idx="1" type="body"/>
          </p:nvPr>
        </p:nvSpPr>
        <p:spPr>
          <a:xfrm>
            <a:off x="457200" y="3429000"/>
            <a:ext cx="8686800" cy="2020670"/>
          </a:xfrm>
          <a:prstGeom prst="rect">
            <a:avLst/>
          </a:prstGeom>
          <a:blipFill rotWithShape="1">
            <a:blip r:embed="rId3">
              <a:alphaModFix/>
            </a:blip>
            <a:stretch>
              <a:fillRect b="-4227" l="-490" r="-700" t="-603"/>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739" name="Google Shape;739;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grpSp>
        <p:nvGrpSpPr>
          <p:cNvPr id="740" name="Google Shape;740;p28"/>
          <p:cNvGrpSpPr/>
          <p:nvPr/>
        </p:nvGrpSpPr>
        <p:grpSpPr>
          <a:xfrm>
            <a:off x="4608336" y="1525600"/>
            <a:ext cx="1630284" cy="914400"/>
            <a:chOff x="3949576" y="1673756"/>
            <a:chExt cx="1371600" cy="914400"/>
          </a:xfrm>
        </p:grpSpPr>
        <p:sp>
          <p:nvSpPr>
            <p:cNvPr id="741" name="Google Shape;741;p28"/>
            <p:cNvSpPr/>
            <p:nvPr/>
          </p:nvSpPr>
          <p:spPr>
            <a:xfrm>
              <a:off x="3949576" y="1751809"/>
              <a:ext cx="1371600" cy="769191"/>
            </a:xfrm>
            <a:prstGeom prst="rightArrow">
              <a:avLst>
                <a:gd fmla="val 50000" name="adj1"/>
                <a:gd fmla="val 50003"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42" name="Google Shape;742;p28"/>
            <p:cNvSpPr txBox="1"/>
            <p:nvPr/>
          </p:nvSpPr>
          <p:spPr>
            <a:xfrm>
              <a:off x="4060701" y="1673756"/>
              <a:ext cx="914400" cy="914400"/>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rPr lang="en-US" sz="2400">
                  <a:solidFill>
                    <a:schemeClr val="dk1"/>
                  </a:solidFill>
                  <a:latin typeface="Arial"/>
                  <a:ea typeface="Arial"/>
                  <a:cs typeface="Arial"/>
                  <a:sym typeface="Arial"/>
                </a:rPr>
                <a:t>Model</a:t>
              </a:r>
              <a:endParaRPr sz="2400">
                <a:solidFill>
                  <a:schemeClr val="dk1"/>
                </a:solidFill>
                <a:latin typeface="Arial"/>
                <a:ea typeface="Arial"/>
                <a:cs typeface="Arial"/>
                <a:sym typeface="Arial"/>
              </a:endParaRPr>
            </a:p>
          </p:txBody>
        </p:sp>
      </p:grpSp>
      <p:grpSp>
        <p:nvGrpSpPr>
          <p:cNvPr id="743" name="Google Shape;743;p28"/>
          <p:cNvGrpSpPr/>
          <p:nvPr/>
        </p:nvGrpSpPr>
        <p:grpSpPr>
          <a:xfrm>
            <a:off x="7540625" y="1481138"/>
            <a:ext cx="1222375" cy="1311275"/>
            <a:chOff x="6228184" y="1484784"/>
            <a:chExt cx="1255713" cy="1360488"/>
          </a:xfrm>
        </p:grpSpPr>
        <p:sp>
          <p:nvSpPr>
            <p:cNvPr id="744" name="Google Shape;744;p28"/>
            <p:cNvSpPr/>
            <p:nvPr/>
          </p:nvSpPr>
          <p:spPr>
            <a:xfrm>
              <a:off x="6249328" y="1504118"/>
              <a:ext cx="1217613" cy="1322388"/>
            </a:xfrm>
            <a:custGeom>
              <a:rect b="b" l="l" r="r" t="t"/>
              <a:pathLst>
                <a:path extrusionOk="0" h="2498" w="2301">
                  <a:moveTo>
                    <a:pt x="1036" y="0"/>
                  </a:moveTo>
                  <a:lnTo>
                    <a:pt x="1094" y="2"/>
                  </a:lnTo>
                  <a:lnTo>
                    <a:pt x="1153" y="6"/>
                  </a:lnTo>
                  <a:lnTo>
                    <a:pt x="1210" y="17"/>
                  </a:lnTo>
                  <a:lnTo>
                    <a:pt x="1263" y="32"/>
                  </a:lnTo>
                  <a:lnTo>
                    <a:pt x="1344" y="62"/>
                  </a:lnTo>
                  <a:lnTo>
                    <a:pt x="1421" y="95"/>
                  </a:lnTo>
                  <a:lnTo>
                    <a:pt x="1493" y="131"/>
                  </a:lnTo>
                  <a:lnTo>
                    <a:pt x="1562" y="168"/>
                  </a:lnTo>
                  <a:lnTo>
                    <a:pt x="1625" y="206"/>
                  </a:lnTo>
                  <a:lnTo>
                    <a:pt x="1683" y="246"/>
                  </a:lnTo>
                  <a:lnTo>
                    <a:pt x="1737" y="285"/>
                  </a:lnTo>
                  <a:lnTo>
                    <a:pt x="1788" y="324"/>
                  </a:lnTo>
                  <a:lnTo>
                    <a:pt x="1833" y="363"/>
                  </a:lnTo>
                  <a:lnTo>
                    <a:pt x="1873" y="399"/>
                  </a:lnTo>
                  <a:lnTo>
                    <a:pt x="1909" y="433"/>
                  </a:lnTo>
                  <a:lnTo>
                    <a:pt x="1941" y="465"/>
                  </a:lnTo>
                  <a:lnTo>
                    <a:pt x="1968" y="493"/>
                  </a:lnTo>
                  <a:lnTo>
                    <a:pt x="1989" y="519"/>
                  </a:lnTo>
                  <a:lnTo>
                    <a:pt x="2007" y="538"/>
                  </a:lnTo>
                  <a:lnTo>
                    <a:pt x="2019" y="555"/>
                  </a:lnTo>
                  <a:lnTo>
                    <a:pt x="2026" y="564"/>
                  </a:lnTo>
                  <a:lnTo>
                    <a:pt x="2029" y="568"/>
                  </a:lnTo>
                  <a:lnTo>
                    <a:pt x="2083" y="648"/>
                  </a:lnTo>
                  <a:lnTo>
                    <a:pt x="2128" y="726"/>
                  </a:lnTo>
                  <a:lnTo>
                    <a:pt x="2167" y="801"/>
                  </a:lnTo>
                  <a:lnTo>
                    <a:pt x="2200" y="874"/>
                  </a:lnTo>
                  <a:lnTo>
                    <a:pt x="2226" y="943"/>
                  </a:lnTo>
                  <a:lnTo>
                    <a:pt x="2247" y="1007"/>
                  </a:lnTo>
                  <a:lnTo>
                    <a:pt x="2263" y="1067"/>
                  </a:lnTo>
                  <a:lnTo>
                    <a:pt x="2275" y="1121"/>
                  </a:lnTo>
                  <a:lnTo>
                    <a:pt x="2289" y="1210"/>
                  </a:lnTo>
                  <a:lnTo>
                    <a:pt x="2298" y="1297"/>
                  </a:lnTo>
                  <a:lnTo>
                    <a:pt x="2301" y="1380"/>
                  </a:lnTo>
                  <a:lnTo>
                    <a:pt x="2299" y="1460"/>
                  </a:lnTo>
                  <a:lnTo>
                    <a:pt x="2293" y="1538"/>
                  </a:lnTo>
                  <a:lnTo>
                    <a:pt x="2283" y="1611"/>
                  </a:lnTo>
                  <a:lnTo>
                    <a:pt x="2269" y="1680"/>
                  </a:lnTo>
                  <a:lnTo>
                    <a:pt x="2254" y="1746"/>
                  </a:lnTo>
                  <a:lnTo>
                    <a:pt x="2236" y="1809"/>
                  </a:lnTo>
                  <a:lnTo>
                    <a:pt x="2217" y="1866"/>
                  </a:lnTo>
                  <a:lnTo>
                    <a:pt x="2196" y="1918"/>
                  </a:lnTo>
                  <a:lnTo>
                    <a:pt x="2175" y="1968"/>
                  </a:lnTo>
                  <a:lnTo>
                    <a:pt x="2154" y="2011"/>
                  </a:lnTo>
                  <a:lnTo>
                    <a:pt x="2134" y="2050"/>
                  </a:lnTo>
                  <a:lnTo>
                    <a:pt x="2116" y="2083"/>
                  </a:lnTo>
                  <a:lnTo>
                    <a:pt x="2100" y="2110"/>
                  </a:lnTo>
                  <a:lnTo>
                    <a:pt x="2086" y="2133"/>
                  </a:lnTo>
                  <a:lnTo>
                    <a:pt x="2076" y="2149"/>
                  </a:lnTo>
                  <a:lnTo>
                    <a:pt x="2068" y="2160"/>
                  </a:lnTo>
                  <a:lnTo>
                    <a:pt x="2065" y="2163"/>
                  </a:lnTo>
                  <a:lnTo>
                    <a:pt x="2025" y="2217"/>
                  </a:lnTo>
                  <a:lnTo>
                    <a:pt x="1980" y="2265"/>
                  </a:lnTo>
                  <a:lnTo>
                    <a:pt x="1932" y="2307"/>
                  </a:lnTo>
                  <a:lnTo>
                    <a:pt x="1881" y="2344"/>
                  </a:lnTo>
                  <a:lnTo>
                    <a:pt x="1828" y="2375"/>
                  </a:lnTo>
                  <a:lnTo>
                    <a:pt x="1773" y="2404"/>
                  </a:lnTo>
                  <a:lnTo>
                    <a:pt x="1718" y="2426"/>
                  </a:lnTo>
                  <a:lnTo>
                    <a:pt x="1661" y="2446"/>
                  </a:lnTo>
                  <a:lnTo>
                    <a:pt x="1602" y="2462"/>
                  </a:lnTo>
                  <a:lnTo>
                    <a:pt x="1545" y="2474"/>
                  </a:lnTo>
                  <a:lnTo>
                    <a:pt x="1488" y="2485"/>
                  </a:lnTo>
                  <a:lnTo>
                    <a:pt x="1433" y="2491"/>
                  </a:lnTo>
                  <a:lnTo>
                    <a:pt x="1379" y="2495"/>
                  </a:lnTo>
                  <a:lnTo>
                    <a:pt x="1326" y="2498"/>
                  </a:lnTo>
                  <a:lnTo>
                    <a:pt x="1278" y="2498"/>
                  </a:lnTo>
                  <a:lnTo>
                    <a:pt x="1228" y="2498"/>
                  </a:lnTo>
                  <a:lnTo>
                    <a:pt x="1181" y="2497"/>
                  </a:lnTo>
                  <a:lnTo>
                    <a:pt x="1141" y="2494"/>
                  </a:lnTo>
                  <a:lnTo>
                    <a:pt x="1105" y="2489"/>
                  </a:lnTo>
                  <a:lnTo>
                    <a:pt x="1076" y="2486"/>
                  </a:lnTo>
                  <a:lnTo>
                    <a:pt x="1054" y="2483"/>
                  </a:lnTo>
                  <a:lnTo>
                    <a:pt x="1040" y="2482"/>
                  </a:lnTo>
                  <a:lnTo>
                    <a:pt x="1036" y="2480"/>
                  </a:lnTo>
                  <a:lnTo>
                    <a:pt x="967" y="2473"/>
                  </a:lnTo>
                  <a:lnTo>
                    <a:pt x="895" y="2468"/>
                  </a:lnTo>
                  <a:lnTo>
                    <a:pt x="821" y="2465"/>
                  </a:lnTo>
                  <a:lnTo>
                    <a:pt x="746" y="2464"/>
                  </a:lnTo>
                  <a:lnTo>
                    <a:pt x="690" y="2464"/>
                  </a:lnTo>
                  <a:lnTo>
                    <a:pt x="636" y="2465"/>
                  </a:lnTo>
                  <a:lnTo>
                    <a:pt x="583" y="2467"/>
                  </a:lnTo>
                  <a:lnTo>
                    <a:pt x="535" y="2470"/>
                  </a:lnTo>
                  <a:lnTo>
                    <a:pt x="492" y="2471"/>
                  </a:lnTo>
                  <a:lnTo>
                    <a:pt x="453" y="2474"/>
                  </a:lnTo>
                  <a:lnTo>
                    <a:pt x="423" y="2476"/>
                  </a:lnTo>
                  <a:lnTo>
                    <a:pt x="399" y="2479"/>
                  </a:lnTo>
                  <a:lnTo>
                    <a:pt x="384" y="2479"/>
                  </a:lnTo>
                  <a:lnTo>
                    <a:pt x="378" y="2480"/>
                  </a:lnTo>
                  <a:lnTo>
                    <a:pt x="328" y="2480"/>
                  </a:lnTo>
                  <a:lnTo>
                    <a:pt x="241" y="2479"/>
                  </a:lnTo>
                  <a:lnTo>
                    <a:pt x="162" y="2473"/>
                  </a:lnTo>
                  <a:lnTo>
                    <a:pt x="87" y="2462"/>
                  </a:lnTo>
                  <a:lnTo>
                    <a:pt x="18" y="2449"/>
                  </a:lnTo>
                  <a:lnTo>
                    <a:pt x="41" y="2429"/>
                  </a:lnTo>
                  <a:lnTo>
                    <a:pt x="65" y="2408"/>
                  </a:lnTo>
                  <a:lnTo>
                    <a:pt x="90" y="2383"/>
                  </a:lnTo>
                  <a:lnTo>
                    <a:pt x="117" y="2356"/>
                  </a:lnTo>
                  <a:lnTo>
                    <a:pt x="143" y="2325"/>
                  </a:lnTo>
                  <a:lnTo>
                    <a:pt x="168" y="2290"/>
                  </a:lnTo>
                  <a:lnTo>
                    <a:pt x="192" y="2253"/>
                  </a:lnTo>
                  <a:lnTo>
                    <a:pt x="216" y="2212"/>
                  </a:lnTo>
                  <a:lnTo>
                    <a:pt x="235" y="2167"/>
                  </a:lnTo>
                  <a:lnTo>
                    <a:pt x="253" y="2119"/>
                  </a:lnTo>
                  <a:lnTo>
                    <a:pt x="268" y="2068"/>
                  </a:lnTo>
                  <a:lnTo>
                    <a:pt x="279" y="2013"/>
                  </a:lnTo>
                  <a:lnTo>
                    <a:pt x="285" y="1954"/>
                  </a:lnTo>
                  <a:lnTo>
                    <a:pt x="286" y="1893"/>
                  </a:lnTo>
                  <a:lnTo>
                    <a:pt x="283" y="1827"/>
                  </a:lnTo>
                  <a:lnTo>
                    <a:pt x="274" y="1758"/>
                  </a:lnTo>
                  <a:lnTo>
                    <a:pt x="258" y="1685"/>
                  </a:lnTo>
                  <a:lnTo>
                    <a:pt x="234" y="1608"/>
                  </a:lnTo>
                  <a:lnTo>
                    <a:pt x="204" y="1527"/>
                  </a:lnTo>
                  <a:lnTo>
                    <a:pt x="202" y="1523"/>
                  </a:lnTo>
                  <a:lnTo>
                    <a:pt x="199" y="1511"/>
                  </a:lnTo>
                  <a:lnTo>
                    <a:pt x="193" y="1493"/>
                  </a:lnTo>
                  <a:lnTo>
                    <a:pt x="187" y="1469"/>
                  </a:lnTo>
                  <a:lnTo>
                    <a:pt x="181" y="1440"/>
                  </a:lnTo>
                  <a:lnTo>
                    <a:pt x="175" y="1409"/>
                  </a:lnTo>
                  <a:lnTo>
                    <a:pt x="172" y="1375"/>
                  </a:lnTo>
                  <a:lnTo>
                    <a:pt x="169" y="1339"/>
                  </a:lnTo>
                  <a:lnTo>
                    <a:pt x="171" y="1303"/>
                  </a:lnTo>
                  <a:lnTo>
                    <a:pt x="175" y="1267"/>
                  </a:lnTo>
                  <a:lnTo>
                    <a:pt x="184" y="1231"/>
                  </a:lnTo>
                  <a:lnTo>
                    <a:pt x="186" y="1226"/>
                  </a:lnTo>
                  <a:lnTo>
                    <a:pt x="189" y="1214"/>
                  </a:lnTo>
                  <a:lnTo>
                    <a:pt x="195" y="1196"/>
                  </a:lnTo>
                  <a:lnTo>
                    <a:pt x="201" y="1171"/>
                  </a:lnTo>
                  <a:lnTo>
                    <a:pt x="210" y="1139"/>
                  </a:lnTo>
                  <a:lnTo>
                    <a:pt x="217" y="1103"/>
                  </a:lnTo>
                  <a:lnTo>
                    <a:pt x="225" y="1063"/>
                  </a:lnTo>
                  <a:lnTo>
                    <a:pt x="232" y="1018"/>
                  </a:lnTo>
                  <a:lnTo>
                    <a:pt x="238" y="968"/>
                  </a:lnTo>
                  <a:lnTo>
                    <a:pt x="244" y="917"/>
                  </a:lnTo>
                  <a:lnTo>
                    <a:pt x="247" y="862"/>
                  </a:lnTo>
                  <a:lnTo>
                    <a:pt x="249" y="805"/>
                  </a:lnTo>
                  <a:lnTo>
                    <a:pt x="249" y="747"/>
                  </a:lnTo>
                  <a:lnTo>
                    <a:pt x="244" y="688"/>
                  </a:lnTo>
                  <a:lnTo>
                    <a:pt x="237" y="627"/>
                  </a:lnTo>
                  <a:lnTo>
                    <a:pt x="225" y="567"/>
                  </a:lnTo>
                  <a:lnTo>
                    <a:pt x="210" y="507"/>
                  </a:lnTo>
                  <a:lnTo>
                    <a:pt x="189" y="447"/>
                  </a:lnTo>
                  <a:lnTo>
                    <a:pt x="163" y="390"/>
                  </a:lnTo>
                  <a:lnTo>
                    <a:pt x="132" y="335"/>
                  </a:lnTo>
                  <a:lnTo>
                    <a:pt x="95" y="281"/>
                  </a:lnTo>
                  <a:lnTo>
                    <a:pt x="51" y="230"/>
                  </a:lnTo>
                  <a:lnTo>
                    <a:pt x="0" y="183"/>
                  </a:lnTo>
                  <a:lnTo>
                    <a:pt x="42" y="173"/>
                  </a:lnTo>
                  <a:lnTo>
                    <a:pt x="87" y="164"/>
                  </a:lnTo>
                  <a:lnTo>
                    <a:pt x="92" y="162"/>
                  </a:lnTo>
                  <a:lnTo>
                    <a:pt x="105" y="161"/>
                  </a:lnTo>
                  <a:lnTo>
                    <a:pt x="126" y="156"/>
                  </a:lnTo>
                  <a:lnTo>
                    <a:pt x="153" y="152"/>
                  </a:lnTo>
                  <a:lnTo>
                    <a:pt x="187" y="146"/>
                  </a:lnTo>
                  <a:lnTo>
                    <a:pt x="228" y="138"/>
                  </a:lnTo>
                  <a:lnTo>
                    <a:pt x="273" y="129"/>
                  </a:lnTo>
                  <a:lnTo>
                    <a:pt x="322" y="120"/>
                  </a:lnTo>
                  <a:lnTo>
                    <a:pt x="375" y="110"/>
                  </a:lnTo>
                  <a:lnTo>
                    <a:pt x="432" y="99"/>
                  </a:lnTo>
                  <a:lnTo>
                    <a:pt x="492" y="87"/>
                  </a:lnTo>
                  <a:lnTo>
                    <a:pt x="553" y="74"/>
                  </a:lnTo>
                  <a:lnTo>
                    <a:pt x="615" y="60"/>
                  </a:lnTo>
                  <a:lnTo>
                    <a:pt x="621" y="59"/>
                  </a:lnTo>
                  <a:lnTo>
                    <a:pt x="633" y="56"/>
                  </a:lnTo>
                  <a:lnTo>
                    <a:pt x="654" y="51"/>
                  </a:lnTo>
                  <a:lnTo>
                    <a:pt x="679" y="45"/>
                  </a:lnTo>
                  <a:lnTo>
                    <a:pt x="710" y="38"/>
                  </a:lnTo>
                  <a:lnTo>
                    <a:pt x="748" y="30"/>
                  </a:lnTo>
                  <a:lnTo>
                    <a:pt x="790" y="23"/>
                  </a:lnTo>
                  <a:lnTo>
                    <a:pt x="833" y="15"/>
                  </a:lnTo>
                  <a:lnTo>
                    <a:pt x="881" y="9"/>
                  </a:lnTo>
                  <a:lnTo>
                    <a:pt x="931" y="5"/>
                  </a:lnTo>
                  <a:lnTo>
                    <a:pt x="983" y="2"/>
                  </a:lnTo>
                  <a:lnTo>
                    <a:pt x="1036" y="0"/>
                  </a:lnTo>
                  <a:close/>
                </a:path>
              </a:pathLst>
            </a:custGeom>
            <a:solidFill>
              <a:srgbClr val="C6E675"/>
            </a:solidFill>
            <a:ln cap="flat" cmpd="sng" w="9525">
              <a:solidFill>
                <a:srgbClr val="C6E67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5" name="Google Shape;745;p28"/>
            <p:cNvSpPr/>
            <p:nvPr/>
          </p:nvSpPr>
          <p:spPr>
            <a:xfrm>
              <a:off x="6228184" y="1484784"/>
              <a:ext cx="1255713" cy="1360488"/>
            </a:xfrm>
            <a:custGeom>
              <a:rect b="b" l="l" r="r" t="t"/>
              <a:pathLst>
                <a:path extrusionOk="0" h="2571" w="2371">
                  <a:moveTo>
                    <a:pt x="1067" y="0"/>
                  </a:moveTo>
                  <a:lnTo>
                    <a:pt x="1130" y="3"/>
                  </a:lnTo>
                  <a:lnTo>
                    <a:pt x="1191" y="9"/>
                  </a:lnTo>
                  <a:lnTo>
                    <a:pt x="1251" y="19"/>
                  </a:lnTo>
                  <a:lnTo>
                    <a:pt x="1308" y="34"/>
                  </a:lnTo>
                  <a:lnTo>
                    <a:pt x="1392" y="66"/>
                  </a:lnTo>
                  <a:lnTo>
                    <a:pt x="1470" y="99"/>
                  </a:lnTo>
                  <a:lnTo>
                    <a:pt x="1543" y="135"/>
                  </a:lnTo>
                  <a:lnTo>
                    <a:pt x="1614" y="174"/>
                  </a:lnTo>
                  <a:lnTo>
                    <a:pt x="1678" y="213"/>
                  </a:lnTo>
                  <a:lnTo>
                    <a:pt x="1738" y="253"/>
                  </a:lnTo>
                  <a:lnTo>
                    <a:pt x="1794" y="294"/>
                  </a:lnTo>
                  <a:lnTo>
                    <a:pt x="1844" y="334"/>
                  </a:lnTo>
                  <a:lnTo>
                    <a:pt x="1891" y="373"/>
                  </a:lnTo>
                  <a:lnTo>
                    <a:pt x="1933" y="411"/>
                  </a:lnTo>
                  <a:lnTo>
                    <a:pt x="1970" y="447"/>
                  </a:lnTo>
                  <a:lnTo>
                    <a:pt x="2002" y="478"/>
                  </a:lnTo>
                  <a:lnTo>
                    <a:pt x="2029" y="508"/>
                  </a:lnTo>
                  <a:lnTo>
                    <a:pt x="2051" y="533"/>
                  </a:lnTo>
                  <a:lnTo>
                    <a:pt x="2069" y="554"/>
                  </a:lnTo>
                  <a:lnTo>
                    <a:pt x="2081" y="569"/>
                  </a:lnTo>
                  <a:lnTo>
                    <a:pt x="2090" y="580"/>
                  </a:lnTo>
                  <a:lnTo>
                    <a:pt x="2093" y="584"/>
                  </a:lnTo>
                  <a:lnTo>
                    <a:pt x="2147" y="665"/>
                  </a:lnTo>
                  <a:lnTo>
                    <a:pt x="2195" y="745"/>
                  </a:lnTo>
                  <a:lnTo>
                    <a:pt x="2234" y="823"/>
                  </a:lnTo>
                  <a:lnTo>
                    <a:pt x="2267" y="898"/>
                  </a:lnTo>
                  <a:lnTo>
                    <a:pt x="2294" y="968"/>
                  </a:lnTo>
                  <a:lnTo>
                    <a:pt x="2315" y="1035"/>
                  </a:lnTo>
                  <a:lnTo>
                    <a:pt x="2332" y="1095"/>
                  </a:lnTo>
                  <a:lnTo>
                    <a:pt x="2344" y="1151"/>
                  </a:lnTo>
                  <a:lnTo>
                    <a:pt x="2359" y="1242"/>
                  </a:lnTo>
                  <a:lnTo>
                    <a:pt x="2368" y="1331"/>
                  </a:lnTo>
                  <a:lnTo>
                    <a:pt x="2371" y="1414"/>
                  </a:lnTo>
                  <a:lnTo>
                    <a:pt x="2371" y="1420"/>
                  </a:lnTo>
                  <a:lnTo>
                    <a:pt x="2369" y="1500"/>
                  </a:lnTo>
                  <a:lnTo>
                    <a:pt x="2363" y="1578"/>
                  </a:lnTo>
                  <a:lnTo>
                    <a:pt x="2353" y="1654"/>
                  </a:lnTo>
                  <a:lnTo>
                    <a:pt x="2339" y="1726"/>
                  </a:lnTo>
                  <a:lnTo>
                    <a:pt x="2323" y="1794"/>
                  </a:lnTo>
                  <a:lnTo>
                    <a:pt x="2303" y="1858"/>
                  </a:lnTo>
                  <a:lnTo>
                    <a:pt x="2284" y="1916"/>
                  </a:lnTo>
                  <a:lnTo>
                    <a:pt x="2263" y="1970"/>
                  </a:lnTo>
                  <a:lnTo>
                    <a:pt x="2242" y="2021"/>
                  </a:lnTo>
                  <a:lnTo>
                    <a:pt x="2221" y="2066"/>
                  </a:lnTo>
                  <a:lnTo>
                    <a:pt x="2200" y="2105"/>
                  </a:lnTo>
                  <a:lnTo>
                    <a:pt x="2180" y="2140"/>
                  </a:lnTo>
                  <a:lnTo>
                    <a:pt x="2164" y="2168"/>
                  </a:lnTo>
                  <a:lnTo>
                    <a:pt x="2150" y="2191"/>
                  </a:lnTo>
                  <a:lnTo>
                    <a:pt x="2138" y="2207"/>
                  </a:lnTo>
                  <a:lnTo>
                    <a:pt x="2132" y="2218"/>
                  </a:lnTo>
                  <a:lnTo>
                    <a:pt x="2129" y="2221"/>
                  </a:lnTo>
                  <a:lnTo>
                    <a:pt x="2086" y="2278"/>
                  </a:lnTo>
                  <a:lnTo>
                    <a:pt x="2039" y="2327"/>
                  </a:lnTo>
                  <a:lnTo>
                    <a:pt x="1990" y="2370"/>
                  </a:lnTo>
                  <a:lnTo>
                    <a:pt x="1937" y="2409"/>
                  </a:lnTo>
                  <a:lnTo>
                    <a:pt x="1882" y="2444"/>
                  </a:lnTo>
                  <a:lnTo>
                    <a:pt x="1825" y="2472"/>
                  </a:lnTo>
                  <a:lnTo>
                    <a:pt x="1767" y="2496"/>
                  </a:lnTo>
                  <a:lnTo>
                    <a:pt x="1707" y="2517"/>
                  </a:lnTo>
                  <a:lnTo>
                    <a:pt x="1647" y="2534"/>
                  </a:lnTo>
                  <a:lnTo>
                    <a:pt x="1588" y="2547"/>
                  </a:lnTo>
                  <a:lnTo>
                    <a:pt x="1530" y="2556"/>
                  </a:lnTo>
                  <a:lnTo>
                    <a:pt x="1471" y="2564"/>
                  </a:lnTo>
                  <a:lnTo>
                    <a:pt x="1416" y="2568"/>
                  </a:lnTo>
                  <a:lnTo>
                    <a:pt x="1362" y="2571"/>
                  </a:lnTo>
                  <a:lnTo>
                    <a:pt x="1311" y="2571"/>
                  </a:lnTo>
                  <a:lnTo>
                    <a:pt x="1260" y="2571"/>
                  </a:lnTo>
                  <a:lnTo>
                    <a:pt x="1212" y="2568"/>
                  </a:lnTo>
                  <a:lnTo>
                    <a:pt x="1170" y="2565"/>
                  </a:lnTo>
                  <a:lnTo>
                    <a:pt x="1134" y="2562"/>
                  </a:lnTo>
                  <a:lnTo>
                    <a:pt x="1104" y="2559"/>
                  </a:lnTo>
                  <a:lnTo>
                    <a:pt x="1083" y="2556"/>
                  </a:lnTo>
                  <a:lnTo>
                    <a:pt x="1068" y="2553"/>
                  </a:lnTo>
                  <a:lnTo>
                    <a:pt x="1064" y="2553"/>
                  </a:lnTo>
                  <a:lnTo>
                    <a:pt x="996" y="2546"/>
                  </a:lnTo>
                  <a:lnTo>
                    <a:pt x="926" y="2540"/>
                  </a:lnTo>
                  <a:lnTo>
                    <a:pt x="854" y="2538"/>
                  </a:lnTo>
                  <a:lnTo>
                    <a:pt x="782" y="2537"/>
                  </a:lnTo>
                  <a:lnTo>
                    <a:pt x="725" y="2537"/>
                  </a:lnTo>
                  <a:lnTo>
                    <a:pt x="671" y="2538"/>
                  </a:lnTo>
                  <a:lnTo>
                    <a:pt x="619" y="2540"/>
                  </a:lnTo>
                  <a:lnTo>
                    <a:pt x="571" y="2543"/>
                  </a:lnTo>
                  <a:lnTo>
                    <a:pt x="527" y="2544"/>
                  </a:lnTo>
                  <a:lnTo>
                    <a:pt x="490" y="2547"/>
                  </a:lnTo>
                  <a:lnTo>
                    <a:pt x="458" y="2549"/>
                  </a:lnTo>
                  <a:lnTo>
                    <a:pt x="436" y="2552"/>
                  </a:lnTo>
                  <a:lnTo>
                    <a:pt x="419" y="2552"/>
                  </a:lnTo>
                  <a:lnTo>
                    <a:pt x="413" y="2553"/>
                  </a:lnTo>
                  <a:lnTo>
                    <a:pt x="364" y="2553"/>
                  </a:lnTo>
                  <a:lnTo>
                    <a:pt x="284" y="2552"/>
                  </a:lnTo>
                  <a:lnTo>
                    <a:pt x="211" y="2546"/>
                  </a:lnTo>
                  <a:lnTo>
                    <a:pt x="141" y="2538"/>
                  </a:lnTo>
                  <a:lnTo>
                    <a:pt x="76" y="2526"/>
                  </a:lnTo>
                  <a:lnTo>
                    <a:pt x="15" y="2511"/>
                  </a:lnTo>
                  <a:lnTo>
                    <a:pt x="33" y="2499"/>
                  </a:lnTo>
                  <a:lnTo>
                    <a:pt x="52" y="2486"/>
                  </a:lnTo>
                  <a:lnTo>
                    <a:pt x="121" y="2499"/>
                  </a:lnTo>
                  <a:lnTo>
                    <a:pt x="196" y="2510"/>
                  </a:lnTo>
                  <a:lnTo>
                    <a:pt x="275" y="2516"/>
                  </a:lnTo>
                  <a:lnTo>
                    <a:pt x="362" y="2517"/>
                  </a:lnTo>
                  <a:lnTo>
                    <a:pt x="412" y="2517"/>
                  </a:lnTo>
                  <a:lnTo>
                    <a:pt x="418" y="2516"/>
                  </a:lnTo>
                  <a:lnTo>
                    <a:pt x="433" y="2516"/>
                  </a:lnTo>
                  <a:lnTo>
                    <a:pt x="457" y="2513"/>
                  </a:lnTo>
                  <a:lnTo>
                    <a:pt x="487" y="2511"/>
                  </a:lnTo>
                  <a:lnTo>
                    <a:pt x="526" y="2508"/>
                  </a:lnTo>
                  <a:lnTo>
                    <a:pt x="569" y="2507"/>
                  </a:lnTo>
                  <a:lnTo>
                    <a:pt x="617" y="2504"/>
                  </a:lnTo>
                  <a:lnTo>
                    <a:pt x="670" y="2502"/>
                  </a:lnTo>
                  <a:lnTo>
                    <a:pt x="724" y="2501"/>
                  </a:lnTo>
                  <a:lnTo>
                    <a:pt x="780" y="2501"/>
                  </a:lnTo>
                  <a:lnTo>
                    <a:pt x="855" y="2502"/>
                  </a:lnTo>
                  <a:lnTo>
                    <a:pt x="929" y="2505"/>
                  </a:lnTo>
                  <a:lnTo>
                    <a:pt x="1001" y="2510"/>
                  </a:lnTo>
                  <a:lnTo>
                    <a:pt x="1070" y="2517"/>
                  </a:lnTo>
                  <a:lnTo>
                    <a:pt x="1074" y="2519"/>
                  </a:lnTo>
                  <a:lnTo>
                    <a:pt x="1088" y="2520"/>
                  </a:lnTo>
                  <a:lnTo>
                    <a:pt x="1110" y="2523"/>
                  </a:lnTo>
                  <a:lnTo>
                    <a:pt x="1139" y="2526"/>
                  </a:lnTo>
                  <a:lnTo>
                    <a:pt x="1175" y="2531"/>
                  </a:lnTo>
                  <a:lnTo>
                    <a:pt x="1215" y="2534"/>
                  </a:lnTo>
                  <a:lnTo>
                    <a:pt x="1262" y="2535"/>
                  </a:lnTo>
                  <a:lnTo>
                    <a:pt x="1312" y="2535"/>
                  </a:lnTo>
                  <a:lnTo>
                    <a:pt x="1360" y="2535"/>
                  </a:lnTo>
                  <a:lnTo>
                    <a:pt x="1413" y="2532"/>
                  </a:lnTo>
                  <a:lnTo>
                    <a:pt x="1467" y="2528"/>
                  </a:lnTo>
                  <a:lnTo>
                    <a:pt x="1522" y="2522"/>
                  </a:lnTo>
                  <a:lnTo>
                    <a:pt x="1579" y="2511"/>
                  </a:lnTo>
                  <a:lnTo>
                    <a:pt x="1636" y="2499"/>
                  </a:lnTo>
                  <a:lnTo>
                    <a:pt x="1695" y="2483"/>
                  </a:lnTo>
                  <a:lnTo>
                    <a:pt x="1752" y="2463"/>
                  </a:lnTo>
                  <a:lnTo>
                    <a:pt x="1807" y="2441"/>
                  </a:lnTo>
                  <a:lnTo>
                    <a:pt x="1862" y="2412"/>
                  </a:lnTo>
                  <a:lnTo>
                    <a:pt x="1915" y="2381"/>
                  </a:lnTo>
                  <a:lnTo>
                    <a:pt x="1966" y="2344"/>
                  </a:lnTo>
                  <a:lnTo>
                    <a:pt x="2014" y="2302"/>
                  </a:lnTo>
                  <a:lnTo>
                    <a:pt x="2059" y="2254"/>
                  </a:lnTo>
                  <a:lnTo>
                    <a:pt x="2099" y="2200"/>
                  </a:lnTo>
                  <a:lnTo>
                    <a:pt x="2102" y="2197"/>
                  </a:lnTo>
                  <a:lnTo>
                    <a:pt x="2110" y="2186"/>
                  </a:lnTo>
                  <a:lnTo>
                    <a:pt x="2120" y="2170"/>
                  </a:lnTo>
                  <a:lnTo>
                    <a:pt x="2134" y="2147"/>
                  </a:lnTo>
                  <a:lnTo>
                    <a:pt x="2150" y="2120"/>
                  </a:lnTo>
                  <a:lnTo>
                    <a:pt x="2168" y="2087"/>
                  </a:lnTo>
                  <a:lnTo>
                    <a:pt x="2188" y="2048"/>
                  </a:lnTo>
                  <a:lnTo>
                    <a:pt x="2209" y="2005"/>
                  </a:lnTo>
                  <a:lnTo>
                    <a:pt x="2230" y="1955"/>
                  </a:lnTo>
                  <a:lnTo>
                    <a:pt x="2251" y="1903"/>
                  </a:lnTo>
                  <a:lnTo>
                    <a:pt x="2270" y="1846"/>
                  </a:lnTo>
                  <a:lnTo>
                    <a:pt x="2288" y="1783"/>
                  </a:lnTo>
                  <a:lnTo>
                    <a:pt x="2303" y="1717"/>
                  </a:lnTo>
                  <a:lnTo>
                    <a:pt x="2317" y="1648"/>
                  </a:lnTo>
                  <a:lnTo>
                    <a:pt x="2327" y="1575"/>
                  </a:lnTo>
                  <a:lnTo>
                    <a:pt x="2333" y="1497"/>
                  </a:lnTo>
                  <a:lnTo>
                    <a:pt x="2335" y="1417"/>
                  </a:lnTo>
                  <a:lnTo>
                    <a:pt x="2332" y="1334"/>
                  </a:lnTo>
                  <a:lnTo>
                    <a:pt x="2323" y="1247"/>
                  </a:lnTo>
                  <a:lnTo>
                    <a:pt x="2309" y="1158"/>
                  </a:lnTo>
                  <a:lnTo>
                    <a:pt x="2297" y="1104"/>
                  </a:lnTo>
                  <a:lnTo>
                    <a:pt x="2281" y="1044"/>
                  </a:lnTo>
                  <a:lnTo>
                    <a:pt x="2260" y="980"/>
                  </a:lnTo>
                  <a:lnTo>
                    <a:pt x="2234" y="911"/>
                  </a:lnTo>
                  <a:lnTo>
                    <a:pt x="2201" y="838"/>
                  </a:lnTo>
                  <a:lnTo>
                    <a:pt x="2162" y="763"/>
                  </a:lnTo>
                  <a:lnTo>
                    <a:pt x="2117" y="685"/>
                  </a:lnTo>
                  <a:lnTo>
                    <a:pt x="2063" y="605"/>
                  </a:lnTo>
                  <a:lnTo>
                    <a:pt x="2060" y="601"/>
                  </a:lnTo>
                  <a:lnTo>
                    <a:pt x="2053" y="592"/>
                  </a:lnTo>
                  <a:lnTo>
                    <a:pt x="2041" y="575"/>
                  </a:lnTo>
                  <a:lnTo>
                    <a:pt x="2023" y="556"/>
                  </a:lnTo>
                  <a:lnTo>
                    <a:pt x="2002" y="530"/>
                  </a:lnTo>
                  <a:lnTo>
                    <a:pt x="1975" y="502"/>
                  </a:lnTo>
                  <a:lnTo>
                    <a:pt x="1943" y="470"/>
                  </a:lnTo>
                  <a:lnTo>
                    <a:pt x="1907" y="436"/>
                  </a:lnTo>
                  <a:lnTo>
                    <a:pt x="1867" y="400"/>
                  </a:lnTo>
                  <a:lnTo>
                    <a:pt x="1822" y="361"/>
                  </a:lnTo>
                  <a:lnTo>
                    <a:pt x="1771" y="322"/>
                  </a:lnTo>
                  <a:lnTo>
                    <a:pt x="1717" y="283"/>
                  </a:lnTo>
                  <a:lnTo>
                    <a:pt x="1659" y="243"/>
                  </a:lnTo>
                  <a:lnTo>
                    <a:pt x="1596" y="205"/>
                  </a:lnTo>
                  <a:lnTo>
                    <a:pt x="1527" y="168"/>
                  </a:lnTo>
                  <a:lnTo>
                    <a:pt x="1455" y="132"/>
                  </a:lnTo>
                  <a:lnTo>
                    <a:pt x="1378" y="99"/>
                  </a:lnTo>
                  <a:lnTo>
                    <a:pt x="1297" y="69"/>
                  </a:lnTo>
                  <a:lnTo>
                    <a:pt x="1244" y="54"/>
                  </a:lnTo>
                  <a:lnTo>
                    <a:pt x="1187" y="43"/>
                  </a:lnTo>
                  <a:lnTo>
                    <a:pt x="1128" y="39"/>
                  </a:lnTo>
                  <a:lnTo>
                    <a:pt x="1070" y="37"/>
                  </a:lnTo>
                  <a:lnTo>
                    <a:pt x="1017" y="39"/>
                  </a:lnTo>
                  <a:lnTo>
                    <a:pt x="965" y="42"/>
                  </a:lnTo>
                  <a:lnTo>
                    <a:pt x="915" y="46"/>
                  </a:lnTo>
                  <a:lnTo>
                    <a:pt x="867" y="52"/>
                  </a:lnTo>
                  <a:lnTo>
                    <a:pt x="824" y="60"/>
                  </a:lnTo>
                  <a:lnTo>
                    <a:pt x="782" y="67"/>
                  </a:lnTo>
                  <a:lnTo>
                    <a:pt x="744" y="75"/>
                  </a:lnTo>
                  <a:lnTo>
                    <a:pt x="713" y="82"/>
                  </a:lnTo>
                  <a:lnTo>
                    <a:pt x="688" y="88"/>
                  </a:lnTo>
                  <a:lnTo>
                    <a:pt x="667" y="93"/>
                  </a:lnTo>
                  <a:lnTo>
                    <a:pt x="655" y="96"/>
                  </a:lnTo>
                  <a:lnTo>
                    <a:pt x="649" y="97"/>
                  </a:lnTo>
                  <a:lnTo>
                    <a:pt x="587" y="111"/>
                  </a:lnTo>
                  <a:lnTo>
                    <a:pt x="526" y="124"/>
                  </a:lnTo>
                  <a:lnTo>
                    <a:pt x="466" y="136"/>
                  </a:lnTo>
                  <a:lnTo>
                    <a:pt x="409" y="147"/>
                  </a:lnTo>
                  <a:lnTo>
                    <a:pt x="356" y="157"/>
                  </a:lnTo>
                  <a:lnTo>
                    <a:pt x="307" y="166"/>
                  </a:lnTo>
                  <a:lnTo>
                    <a:pt x="262" y="175"/>
                  </a:lnTo>
                  <a:lnTo>
                    <a:pt x="221" y="183"/>
                  </a:lnTo>
                  <a:lnTo>
                    <a:pt x="187" y="189"/>
                  </a:lnTo>
                  <a:lnTo>
                    <a:pt x="160" y="193"/>
                  </a:lnTo>
                  <a:lnTo>
                    <a:pt x="139" y="198"/>
                  </a:lnTo>
                  <a:lnTo>
                    <a:pt x="126" y="199"/>
                  </a:lnTo>
                  <a:lnTo>
                    <a:pt x="121" y="201"/>
                  </a:lnTo>
                  <a:lnTo>
                    <a:pt x="76" y="210"/>
                  </a:lnTo>
                  <a:lnTo>
                    <a:pt x="34" y="220"/>
                  </a:lnTo>
                  <a:lnTo>
                    <a:pt x="0" y="193"/>
                  </a:lnTo>
                  <a:lnTo>
                    <a:pt x="55" y="177"/>
                  </a:lnTo>
                  <a:lnTo>
                    <a:pt x="114" y="165"/>
                  </a:lnTo>
                  <a:lnTo>
                    <a:pt x="120" y="163"/>
                  </a:lnTo>
                  <a:lnTo>
                    <a:pt x="133" y="162"/>
                  </a:lnTo>
                  <a:lnTo>
                    <a:pt x="153" y="159"/>
                  </a:lnTo>
                  <a:lnTo>
                    <a:pt x="181" y="153"/>
                  </a:lnTo>
                  <a:lnTo>
                    <a:pt x="215" y="147"/>
                  </a:lnTo>
                  <a:lnTo>
                    <a:pt x="254" y="139"/>
                  </a:lnTo>
                  <a:lnTo>
                    <a:pt x="299" y="132"/>
                  </a:lnTo>
                  <a:lnTo>
                    <a:pt x="349" y="123"/>
                  </a:lnTo>
                  <a:lnTo>
                    <a:pt x="403" y="112"/>
                  </a:lnTo>
                  <a:lnTo>
                    <a:pt x="458" y="100"/>
                  </a:lnTo>
                  <a:lnTo>
                    <a:pt x="517" y="88"/>
                  </a:lnTo>
                  <a:lnTo>
                    <a:pt x="578" y="76"/>
                  </a:lnTo>
                  <a:lnTo>
                    <a:pt x="641" y="63"/>
                  </a:lnTo>
                  <a:lnTo>
                    <a:pt x="647" y="61"/>
                  </a:lnTo>
                  <a:lnTo>
                    <a:pt x="662" y="57"/>
                  </a:lnTo>
                  <a:lnTo>
                    <a:pt x="682" y="52"/>
                  </a:lnTo>
                  <a:lnTo>
                    <a:pt x="709" y="45"/>
                  </a:lnTo>
                  <a:lnTo>
                    <a:pt x="741" y="37"/>
                  </a:lnTo>
                  <a:lnTo>
                    <a:pt x="779" y="30"/>
                  </a:lnTo>
                  <a:lnTo>
                    <a:pt x="821" y="22"/>
                  </a:lnTo>
                  <a:lnTo>
                    <a:pt x="864" y="16"/>
                  </a:lnTo>
                  <a:lnTo>
                    <a:pt x="912" y="10"/>
                  </a:lnTo>
                  <a:lnTo>
                    <a:pt x="963" y="4"/>
                  </a:lnTo>
                  <a:lnTo>
                    <a:pt x="1014" y="1"/>
                  </a:lnTo>
                  <a:lnTo>
                    <a:pt x="1067" y="0"/>
                  </a:lnTo>
                  <a:close/>
                </a:path>
              </a:pathLst>
            </a:custGeom>
            <a:solidFill>
              <a:srgbClr val="9CBF66"/>
            </a:solidFill>
            <a:ln cap="flat" cmpd="sng" w="9525">
              <a:solidFill>
                <a:srgbClr val="9CBF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6" name="Google Shape;746;p28"/>
          <p:cNvSpPr/>
          <p:nvPr/>
        </p:nvSpPr>
        <p:spPr>
          <a:xfrm>
            <a:off x="7240588" y="1597025"/>
            <a:ext cx="660400" cy="1165225"/>
          </a:xfrm>
          <a:custGeom>
            <a:rect b="b" l="l" r="r" t="t"/>
            <a:pathLst>
              <a:path extrusionOk="0" h="1634" w="905">
                <a:moveTo>
                  <a:pt x="393" y="0"/>
                </a:moveTo>
                <a:lnTo>
                  <a:pt x="441" y="18"/>
                </a:lnTo>
                <a:lnTo>
                  <a:pt x="481" y="36"/>
                </a:lnTo>
                <a:lnTo>
                  <a:pt x="516" y="53"/>
                </a:lnTo>
                <a:lnTo>
                  <a:pt x="545" y="68"/>
                </a:lnTo>
                <a:lnTo>
                  <a:pt x="569" y="82"/>
                </a:lnTo>
                <a:lnTo>
                  <a:pt x="586" y="94"/>
                </a:lnTo>
                <a:lnTo>
                  <a:pt x="599" y="104"/>
                </a:lnTo>
                <a:lnTo>
                  <a:pt x="606" y="109"/>
                </a:lnTo>
                <a:lnTo>
                  <a:pt x="608" y="111"/>
                </a:lnTo>
                <a:lnTo>
                  <a:pt x="620" y="122"/>
                </a:lnTo>
                <a:lnTo>
                  <a:pt x="635" y="135"/>
                </a:lnTo>
                <a:lnTo>
                  <a:pt x="652" y="152"/>
                </a:lnTo>
                <a:lnTo>
                  <a:pt x="670" y="171"/>
                </a:lnTo>
                <a:lnTo>
                  <a:pt x="689" y="192"/>
                </a:lnTo>
                <a:lnTo>
                  <a:pt x="708" y="215"/>
                </a:lnTo>
                <a:lnTo>
                  <a:pt x="727" y="238"/>
                </a:lnTo>
                <a:lnTo>
                  <a:pt x="744" y="263"/>
                </a:lnTo>
                <a:lnTo>
                  <a:pt x="834" y="399"/>
                </a:lnTo>
                <a:lnTo>
                  <a:pt x="857" y="442"/>
                </a:lnTo>
                <a:lnTo>
                  <a:pt x="875" y="487"/>
                </a:lnTo>
                <a:lnTo>
                  <a:pt x="888" y="533"/>
                </a:lnTo>
                <a:lnTo>
                  <a:pt x="897" y="581"/>
                </a:lnTo>
                <a:lnTo>
                  <a:pt x="903" y="631"/>
                </a:lnTo>
                <a:lnTo>
                  <a:pt x="905" y="681"/>
                </a:lnTo>
                <a:lnTo>
                  <a:pt x="904" y="732"/>
                </a:lnTo>
                <a:lnTo>
                  <a:pt x="900" y="784"/>
                </a:lnTo>
                <a:lnTo>
                  <a:pt x="894" y="835"/>
                </a:lnTo>
                <a:lnTo>
                  <a:pt x="884" y="888"/>
                </a:lnTo>
                <a:lnTo>
                  <a:pt x="874" y="939"/>
                </a:lnTo>
                <a:lnTo>
                  <a:pt x="861" y="990"/>
                </a:lnTo>
                <a:lnTo>
                  <a:pt x="847" y="1040"/>
                </a:lnTo>
                <a:lnTo>
                  <a:pt x="831" y="1089"/>
                </a:lnTo>
                <a:lnTo>
                  <a:pt x="815" y="1136"/>
                </a:lnTo>
                <a:lnTo>
                  <a:pt x="798" y="1182"/>
                </a:lnTo>
                <a:lnTo>
                  <a:pt x="781" y="1226"/>
                </a:lnTo>
                <a:lnTo>
                  <a:pt x="764" y="1267"/>
                </a:lnTo>
                <a:lnTo>
                  <a:pt x="747" y="1306"/>
                </a:lnTo>
                <a:lnTo>
                  <a:pt x="731" y="1342"/>
                </a:lnTo>
                <a:lnTo>
                  <a:pt x="715" y="1375"/>
                </a:lnTo>
                <a:lnTo>
                  <a:pt x="700" y="1404"/>
                </a:lnTo>
                <a:lnTo>
                  <a:pt x="687" y="1431"/>
                </a:lnTo>
                <a:lnTo>
                  <a:pt x="675" y="1452"/>
                </a:lnTo>
                <a:lnTo>
                  <a:pt x="666" y="1470"/>
                </a:lnTo>
                <a:lnTo>
                  <a:pt x="659" y="1483"/>
                </a:lnTo>
                <a:lnTo>
                  <a:pt x="654" y="1491"/>
                </a:lnTo>
                <a:lnTo>
                  <a:pt x="652" y="1495"/>
                </a:lnTo>
                <a:lnTo>
                  <a:pt x="635" y="1524"/>
                </a:lnTo>
                <a:lnTo>
                  <a:pt x="612" y="1551"/>
                </a:lnTo>
                <a:lnTo>
                  <a:pt x="586" y="1576"/>
                </a:lnTo>
                <a:lnTo>
                  <a:pt x="556" y="1597"/>
                </a:lnTo>
                <a:lnTo>
                  <a:pt x="524" y="1617"/>
                </a:lnTo>
                <a:lnTo>
                  <a:pt x="488" y="1634"/>
                </a:lnTo>
                <a:lnTo>
                  <a:pt x="451" y="1610"/>
                </a:lnTo>
                <a:lnTo>
                  <a:pt x="418" y="1586"/>
                </a:lnTo>
                <a:lnTo>
                  <a:pt x="387" y="1562"/>
                </a:lnTo>
                <a:lnTo>
                  <a:pt x="360" y="1539"/>
                </a:lnTo>
                <a:lnTo>
                  <a:pt x="335" y="1518"/>
                </a:lnTo>
                <a:lnTo>
                  <a:pt x="314" y="1499"/>
                </a:lnTo>
                <a:lnTo>
                  <a:pt x="296" y="1481"/>
                </a:lnTo>
                <a:lnTo>
                  <a:pt x="281" y="1466"/>
                </a:lnTo>
                <a:lnTo>
                  <a:pt x="269" y="1453"/>
                </a:lnTo>
                <a:lnTo>
                  <a:pt x="260" y="1443"/>
                </a:lnTo>
                <a:lnTo>
                  <a:pt x="254" y="1437"/>
                </a:lnTo>
                <a:lnTo>
                  <a:pt x="253" y="1435"/>
                </a:lnTo>
                <a:lnTo>
                  <a:pt x="209" y="1378"/>
                </a:lnTo>
                <a:lnTo>
                  <a:pt x="172" y="1323"/>
                </a:lnTo>
                <a:lnTo>
                  <a:pt x="140" y="1269"/>
                </a:lnTo>
                <a:lnTo>
                  <a:pt x="112" y="1217"/>
                </a:lnTo>
                <a:lnTo>
                  <a:pt x="89" y="1167"/>
                </a:lnTo>
                <a:lnTo>
                  <a:pt x="70" y="1119"/>
                </a:lnTo>
                <a:lnTo>
                  <a:pt x="55" y="1076"/>
                </a:lnTo>
                <a:lnTo>
                  <a:pt x="43" y="1037"/>
                </a:lnTo>
                <a:lnTo>
                  <a:pt x="26" y="971"/>
                </a:lnTo>
                <a:lnTo>
                  <a:pt x="14" y="907"/>
                </a:lnTo>
                <a:lnTo>
                  <a:pt x="6" y="845"/>
                </a:lnTo>
                <a:lnTo>
                  <a:pt x="1" y="784"/>
                </a:lnTo>
                <a:lnTo>
                  <a:pt x="0" y="727"/>
                </a:lnTo>
                <a:lnTo>
                  <a:pt x="2" y="671"/>
                </a:lnTo>
                <a:lnTo>
                  <a:pt x="7" y="618"/>
                </a:lnTo>
                <a:lnTo>
                  <a:pt x="14" y="568"/>
                </a:lnTo>
                <a:lnTo>
                  <a:pt x="22" y="520"/>
                </a:lnTo>
                <a:lnTo>
                  <a:pt x="31" y="475"/>
                </a:lnTo>
                <a:lnTo>
                  <a:pt x="42" y="434"/>
                </a:lnTo>
                <a:lnTo>
                  <a:pt x="54" y="397"/>
                </a:lnTo>
                <a:lnTo>
                  <a:pt x="65" y="363"/>
                </a:lnTo>
                <a:lnTo>
                  <a:pt x="76" y="333"/>
                </a:lnTo>
                <a:lnTo>
                  <a:pt x="87" y="306"/>
                </a:lnTo>
                <a:lnTo>
                  <a:pt x="96" y="285"/>
                </a:lnTo>
                <a:lnTo>
                  <a:pt x="105" y="267"/>
                </a:lnTo>
                <a:lnTo>
                  <a:pt x="111" y="254"/>
                </a:lnTo>
                <a:lnTo>
                  <a:pt x="115" y="247"/>
                </a:lnTo>
                <a:lnTo>
                  <a:pt x="116" y="243"/>
                </a:lnTo>
                <a:lnTo>
                  <a:pt x="142" y="200"/>
                </a:lnTo>
                <a:lnTo>
                  <a:pt x="172" y="159"/>
                </a:lnTo>
                <a:lnTo>
                  <a:pt x="204" y="124"/>
                </a:lnTo>
                <a:lnTo>
                  <a:pt x="238" y="92"/>
                </a:lnTo>
                <a:lnTo>
                  <a:pt x="274" y="64"/>
                </a:lnTo>
                <a:lnTo>
                  <a:pt x="313" y="40"/>
                </a:lnTo>
                <a:lnTo>
                  <a:pt x="352" y="18"/>
                </a:lnTo>
                <a:lnTo>
                  <a:pt x="393" y="0"/>
                </a:lnTo>
                <a:close/>
              </a:path>
            </a:pathLst>
          </a:custGeom>
          <a:solidFill>
            <a:srgbClr val="E7BE51"/>
          </a:solidFill>
          <a:ln cap="flat" cmpd="sng" w="9525">
            <a:solidFill>
              <a:srgbClr val="E7BE5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28"/>
          <p:cNvSpPr/>
          <p:nvPr/>
        </p:nvSpPr>
        <p:spPr>
          <a:xfrm>
            <a:off x="7223125" y="1589088"/>
            <a:ext cx="371475" cy="1181100"/>
          </a:xfrm>
          <a:custGeom>
            <a:rect b="b" l="l" r="r" t="t"/>
            <a:pathLst>
              <a:path extrusionOk="0" h="1658" w="511">
                <a:moveTo>
                  <a:pt x="382" y="0"/>
                </a:moveTo>
                <a:lnTo>
                  <a:pt x="416" y="12"/>
                </a:lnTo>
                <a:lnTo>
                  <a:pt x="375" y="30"/>
                </a:lnTo>
                <a:lnTo>
                  <a:pt x="336" y="52"/>
                </a:lnTo>
                <a:lnTo>
                  <a:pt x="297" y="76"/>
                </a:lnTo>
                <a:lnTo>
                  <a:pt x="261" y="104"/>
                </a:lnTo>
                <a:lnTo>
                  <a:pt x="227" y="136"/>
                </a:lnTo>
                <a:lnTo>
                  <a:pt x="195" y="171"/>
                </a:lnTo>
                <a:lnTo>
                  <a:pt x="165" y="212"/>
                </a:lnTo>
                <a:lnTo>
                  <a:pt x="139" y="255"/>
                </a:lnTo>
                <a:lnTo>
                  <a:pt x="138" y="259"/>
                </a:lnTo>
                <a:lnTo>
                  <a:pt x="134" y="266"/>
                </a:lnTo>
                <a:lnTo>
                  <a:pt x="128" y="279"/>
                </a:lnTo>
                <a:lnTo>
                  <a:pt x="119" y="297"/>
                </a:lnTo>
                <a:lnTo>
                  <a:pt x="110" y="318"/>
                </a:lnTo>
                <a:lnTo>
                  <a:pt x="99" y="345"/>
                </a:lnTo>
                <a:lnTo>
                  <a:pt x="88" y="375"/>
                </a:lnTo>
                <a:lnTo>
                  <a:pt x="77" y="409"/>
                </a:lnTo>
                <a:lnTo>
                  <a:pt x="65" y="446"/>
                </a:lnTo>
                <a:lnTo>
                  <a:pt x="54" y="487"/>
                </a:lnTo>
                <a:lnTo>
                  <a:pt x="45" y="532"/>
                </a:lnTo>
                <a:lnTo>
                  <a:pt x="37" y="580"/>
                </a:lnTo>
                <a:lnTo>
                  <a:pt x="30" y="630"/>
                </a:lnTo>
                <a:lnTo>
                  <a:pt x="25" y="683"/>
                </a:lnTo>
                <a:lnTo>
                  <a:pt x="23" y="739"/>
                </a:lnTo>
                <a:lnTo>
                  <a:pt x="24" y="796"/>
                </a:lnTo>
                <a:lnTo>
                  <a:pt x="29" y="857"/>
                </a:lnTo>
                <a:lnTo>
                  <a:pt x="37" y="919"/>
                </a:lnTo>
                <a:lnTo>
                  <a:pt x="49" y="983"/>
                </a:lnTo>
                <a:lnTo>
                  <a:pt x="66" y="1049"/>
                </a:lnTo>
                <a:lnTo>
                  <a:pt x="78" y="1088"/>
                </a:lnTo>
                <a:lnTo>
                  <a:pt x="93" y="1131"/>
                </a:lnTo>
                <a:lnTo>
                  <a:pt x="112" y="1179"/>
                </a:lnTo>
                <a:lnTo>
                  <a:pt x="135" y="1229"/>
                </a:lnTo>
                <a:lnTo>
                  <a:pt x="163" y="1281"/>
                </a:lnTo>
                <a:lnTo>
                  <a:pt x="195" y="1335"/>
                </a:lnTo>
                <a:lnTo>
                  <a:pt x="232" y="1390"/>
                </a:lnTo>
                <a:lnTo>
                  <a:pt x="276" y="1447"/>
                </a:lnTo>
                <a:lnTo>
                  <a:pt x="277" y="1449"/>
                </a:lnTo>
                <a:lnTo>
                  <a:pt x="283" y="1455"/>
                </a:lnTo>
                <a:lnTo>
                  <a:pt x="292" y="1465"/>
                </a:lnTo>
                <a:lnTo>
                  <a:pt x="304" y="1478"/>
                </a:lnTo>
                <a:lnTo>
                  <a:pt x="319" y="1493"/>
                </a:lnTo>
                <a:lnTo>
                  <a:pt x="337" y="1511"/>
                </a:lnTo>
                <a:lnTo>
                  <a:pt x="358" y="1530"/>
                </a:lnTo>
                <a:lnTo>
                  <a:pt x="383" y="1551"/>
                </a:lnTo>
                <a:lnTo>
                  <a:pt x="410" y="1574"/>
                </a:lnTo>
                <a:lnTo>
                  <a:pt x="441" y="1598"/>
                </a:lnTo>
                <a:lnTo>
                  <a:pt x="474" y="1622"/>
                </a:lnTo>
                <a:lnTo>
                  <a:pt x="511" y="1646"/>
                </a:lnTo>
                <a:lnTo>
                  <a:pt x="484" y="1658"/>
                </a:lnTo>
                <a:lnTo>
                  <a:pt x="449" y="1633"/>
                </a:lnTo>
                <a:lnTo>
                  <a:pt x="417" y="1610"/>
                </a:lnTo>
                <a:lnTo>
                  <a:pt x="387" y="1587"/>
                </a:lnTo>
                <a:lnTo>
                  <a:pt x="360" y="1564"/>
                </a:lnTo>
                <a:lnTo>
                  <a:pt x="337" y="1543"/>
                </a:lnTo>
                <a:lnTo>
                  <a:pt x="317" y="1524"/>
                </a:lnTo>
                <a:lnTo>
                  <a:pt x="298" y="1507"/>
                </a:lnTo>
                <a:lnTo>
                  <a:pt x="285" y="1492"/>
                </a:lnTo>
                <a:lnTo>
                  <a:pt x="273" y="1479"/>
                </a:lnTo>
                <a:lnTo>
                  <a:pt x="264" y="1470"/>
                </a:lnTo>
                <a:lnTo>
                  <a:pt x="259" y="1464"/>
                </a:lnTo>
                <a:lnTo>
                  <a:pt x="257" y="1462"/>
                </a:lnTo>
                <a:lnTo>
                  <a:pt x="213" y="1404"/>
                </a:lnTo>
                <a:lnTo>
                  <a:pt x="175" y="1348"/>
                </a:lnTo>
                <a:lnTo>
                  <a:pt x="142" y="1293"/>
                </a:lnTo>
                <a:lnTo>
                  <a:pt x="114" y="1239"/>
                </a:lnTo>
                <a:lnTo>
                  <a:pt x="89" y="1188"/>
                </a:lnTo>
                <a:lnTo>
                  <a:pt x="70" y="1140"/>
                </a:lnTo>
                <a:lnTo>
                  <a:pt x="54" y="1096"/>
                </a:lnTo>
                <a:lnTo>
                  <a:pt x="42" y="1055"/>
                </a:lnTo>
                <a:lnTo>
                  <a:pt x="26" y="990"/>
                </a:lnTo>
                <a:lnTo>
                  <a:pt x="14" y="927"/>
                </a:lnTo>
                <a:lnTo>
                  <a:pt x="6" y="867"/>
                </a:lnTo>
                <a:lnTo>
                  <a:pt x="1" y="807"/>
                </a:lnTo>
                <a:lnTo>
                  <a:pt x="0" y="749"/>
                </a:lnTo>
                <a:lnTo>
                  <a:pt x="1" y="692"/>
                </a:lnTo>
                <a:lnTo>
                  <a:pt x="5" y="635"/>
                </a:lnTo>
                <a:lnTo>
                  <a:pt x="11" y="583"/>
                </a:lnTo>
                <a:lnTo>
                  <a:pt x="20" y="533"/>
                </a:lnTo>
                <a:lnTo>
                  <a:pt x="31" y="487"/>
                </a:lnTo>
                <a:lnTo>
                  <a:pt x="41" y="443"/>
                </a:lnTo>
                <a:lnTo>
                  <a:pt x="53" y="405"/>
                </a:lnTo>
                <a:lnTo>
                  <a:pt x="65" y="368"/>
                </a:lnTo>
                <a:lnTo>
                  <a:pt x="77" y="337"/>
                </a:lnTo>
                <a:lnTo>
                  <a:pt x="87" y="310"/>
                </a:lnTo>
                <a:lnTo>
                  <a:pt x="97" y="287"/>
                </a:lnTo>
                <a:lnTo>
                  <a:pt x="105" y="269"/>
                </a:lnTo>
                <a:lnTo>
                  <a:pt x="113" y="255"/>
                </a:lnTo>
                <a:lnTo>
                  <a:pt x="117" y="247"/>
                </a:lnTo>
                <a:lnTo>
                  <a:pt x="118" y="244"/>
                </a:lnTo>
                <a:lnTo>
                  <a:pt x="144" y="201"/>
                </a:lnTo>
                <a:lnTo>
                  <a:pt x="171" y="161"/>
                </a:lnTo>
                <a:lnTo>
                  <a:pt x="201" y="126"/>
                </a:lnTo>
                <a:lnTo>
                  <a:pt x="234" y="95"/>
                </a:lnTo>
                <a:lnTo>
                  <a:pt x="270" y="67"/>
                </a:lnTo>
                <a:lnTo>
                  <a:pt x="306" y="42"/>
                </a:lnTo>
                <a:lnTo>
                  <a:pt x="343" y="20"/>
                </a:lnTo>
                <a:lnTo>
                  <a:pt x="382" y="0"/>
                </a:lnTo>
                <a:close/>
              </a:path>
            </a:pathLst>
          </a:custGeom>
          <a:solidFill>
            <a:srgbClr val="D5AF47"/>
          </a:solidFill>
          <a:ln cap="flat" cmpd="sng" w="9525">
            <a:solidFill>
              <a:srgbClr val="D5AF47"/>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8" name="Google Shape;748;p28"/>
          <p:cNvSpPr/>
          <p:nvPr/>
        </p:nvSpPr>
        <p:spPr>
          <a:xfrm>
            <a:off x="6243638" y="1503363"/>
            <a:ext cx="1350962" cy="1374775"/>
          </a:xfrm>
          <a:custGeom>
            <a:rect b="b" l="l" r="r" t="t"/>
            <a:pathLst>
              <a:path extrusionOk="0" h="1927" w="1850">
                <a:moveTo>
                  <a:pt x="1088" y="0"/>
                </a:moveTo>
                <a:lnTo>
                  <a:pt x="1119" y="0"/>
                </a:lnTo>
                <a:lnTo>
                  <a:pt x="1143" y="1"/>
                </a:lnTo>
                <a:lnTo>
                  <a:pt x="1163" y="1"/>
                </a:lnTo>
                <a:lnTo>
                  <a:pt x="1174" y="2"/>
                </a:lnTo>
                <a:lnTo>
                  <a:pt x="1179" y="2"/>
                </a:lnTo>
                <a:lnTo>
                  <a:pt x="1264" y="8"/>
                </a:lnTo>
                <a:lnTo>
                  <a:pt x="1344" y="17"/>
                </a:lnTo>
                <a:lnTo>
                  <a:pt x="1418" y="26"/>
                </a:lnTo>
                <a:lnTo>
                  <a:pt x="1487" y="37"/>
                </a:lnTo>
                <a:lnTo>
                  <a:pt x="1551" y="49"/>
                </a:lnTo>
                <a:lnTo>
                  <a:pt x="1610" y="62"/>
                </a:lnTo>
                <a:lnTo>
                  <a:pt x="1663" y="76"/>
                </a:lnTo>
                <a:lnTo>
                  <a:pt x="1712" y="91"/>
                </a:lnTo>
                <a:lnTo>
                  <a:pt x="1757" y="106"/>
                </a:lnTo>
                <a:lnTo>
                  <a:pt x="1722" y="119"/>
                </a:lnTo>
                <a:lnTo>
                  <a:pt x="1673" y="104"/>
                </a:lnTo>
                <a:lnTo>
                  <a:pt x="1618" y="90"/>
                </a:lnTo>
                <a:lnTo>
                  <a:pt x="1559" y="76"/>
                </a:lnTo>
                <a:lnTo>
                  <a:pt x="1494" y="63"/>
                </a:lnTo>
                <a:lnTo>
                  <a:pt x="1424" y="51"/>
                </a:lnTo>
                <a:lnTo>
                  <a:pt x="1347" y="42"/>
                </a:lnTo>
                <a:lnTo>
                  <a:pt x="1265" y="33"/>
                </a:lnTo>
                <a:lnTo>
                  <a:pt x="1178" y="27"/>
                </a:lnTo>
                <a:lnTo>
                  <a:pt x="1172" y="27"/>
                </a:lnTo>
                <a:lnTo>
                  <a:pt x="1161" y="26"/>
                </a:lnTo>
                <a:lnTo>
                  <a:pt x="1142" y="24"/>
                </a:lnTo>
                <a:lnTo>
                  <a:pt x="1118" y="23"/>
                </a:lnTo>
                <a:lnTo>
                  <a:pt x="1087" y="23"/>
                </a:lnTo>
                <a:lnTo>
                  <a:pt x="1050" y="23"/>
                </a:lnTo>
                <a:lnTo>
                  <a:pt x="1007" y="26"/>
                </a:lnTo>
                <a:lnTo>
                  <a:pt x="960" y="29"/>
                </a:lnTo>
                <a:lnTo>
                  <a:pt x="909" y="33"/>
                </a:lnTo>
                <a:lnTo>
                  <a:pt x="853" y="39"/>
                </a:lnTo>
                <a:lnTo>
                  <a:pt x="796" y="48"/>
                </a:lnTo>
                <a:lnTo>
                  <a:pt x="736" y="60"/>
                </a:lnTo>
                <a:lnTo>
                  <a:pt x="674" y="75"/>
                </a:lnTo>
                <a:lnTo>
                  <a:pt x="611" y="93"/>
                </a:lnTo>
                <a:lnTo>
                  <a:pt x="547" y="114"/>
                </a:lnTo>
                <a:lnTo>
                  <a:pt x="483" y="139"/>
                </a:lnTo>
                <a:lnTo>
                  <a:pt x="420" y="168"/>
                </a:lnTo>
                <a:lnTo>
                  <a:pt x="357" y="203"/>
                </a:lnTo>
                <a:lnTo>
                  <a:pt x="298" y="241"/>
                </a:lnTo>
                <a:lnTo>
                  <a:pt x="239" y="286"/>
                </a:lnTo>
                <a:lnTo>
                  <a:pt x="236" y="288"/>
                </a:lnTo>
                <a:lnTo>
                  <a:pt x="229" y="293"/>
                </a:lnTo>
                <a:lnTo>
                  <a:pt x="220" y="302"/>
                </a:lnTo>
                <a:lnTo>
                  <a:pt x="206" y="315"/>
                </a:lnTo>
                <a:lnTo>
                  <a:pt x="191" y="331"/>
                </a:lnTo>
                <a:lnTo>
                  <a:pt x="174" y="349"/>
                </a:lnTo>
                <a:lnTo>
                  <a:pt x="156" y="371"/>
                </a:lnTo>
                <a:lnTo>
                  <a:pt x="137" y="396"/>
                </a:lnTo>
                <a:lnTo>
                  <a:pt x="117" y="422"/>
                </a:lnTo>
                <a:lnTo>
                  <a:pt x="98" y="452"/>
                </a:lnTo>
                <a:lnTo>
                  <a:pt x="80" y="485"/>
                </a:lnTo>
                <a:lnTo>
                  <a:pt x="64" y="520"/>
                </a:lnTo>
                <a:lnTo>
                  <a:pt x="50" y="558"/>
                </a:lnTo>
                <a:lnTo>
                  <a:pt x="38" y="597"/>
                </a:lnTo>
                <a:lnTo>
                  <a:pt x="30" y="640"/>
                </a:lnTo>
                <a:lnTo>
                  <a:pt x="25" y="684"/>
                </a:lnTo>
                <a:lnTo>
                  <a:pt x="25" y="730"/>
                </a:lnTo>
                <a:lnTo>
                  <a:pt x="29" y="778"/>
                </a:lnTo>
                <a:lnTo>
                  <a:pt x="38" y="828"/>
                </a:lnTo>
                <a:lnTo>
                  <a:pt x="54" y="879"/>
                </a:lnTo>
                <a:lnTo>
                  <a:pt x="77" y="931"/>
                </a:lnTo>
                <a:lnTo>
                  <a:pt x="78" y="934"/>
                </a:lnTo>
                <a:lnTo>
                  <a:pt x="82" y="943"/>
                </a:lnTo>
                <a:lnTo>
                  <a:pt x="86" y="955"/>
                </a:lnTo>
                <a:lnTo>
                  <a:pt x="93" y="971"/>
                </a:lnTo>
                <a:lnTo>
                  <a:pt x="98" y="990"/>
                </a:lnTo>
                <a:lnTo>
                  <a:pt x="105" y="1013"/>
                </a:lnTo>
                <a:lnTo>
                  <a:pt x="110" y="1040"/>
                </a:lnTo>
                <a:lnTo>
                  <a:pt x="114" y="1070"/>
                </a:lnTo>
                <a:lnTo>
                  <a:pt x="117" y="1104"/>
                </a:lnTo>
                <a:lnTo>
                  <a:pt x="118" y="1139"/>
                </a:lnTo>
                <a:lnTo>
                  <a:pt x="118" y="1143"/>
                </a:lnTo>
                <a:lnTo>
                  <a:pt x="118" y="1153"/>
                </a:lnTo>
                <a:lnTo>
                  <a:pt x="118" y="1167"/>
                </a:lnTo>
                <a:lnTo>
                  <a:pt x="121" y="1187"/>
                </a:lnTo>
                <a:lnTo>
                  <a:pt x="124" y="1211"/>
                </a:lnTo>
                <a:lnTo>
                  <a:pt x="128" y="1239"/>
                </a:lnTo>
                <a:lnTo>
                  <a:pt x="135" y="1271"/>
                </a:lnTo>
                <a:lnTo>
                  <a:pt x="144" y="1308"/>
                </a:lnTo>
                <a:lnTo>
                  <a:pt x="157" y="1346"/>
                </a:lnTo>
                <a:lnTo>
                  <a:pt x="173" y="1388"/>
                </a:lnTo>
                <a:lnTo>
                  <a:pt x="192" y="1431"/>
                </a:lnTo>
                <a:lnTo>
                  <a:pt x="217" y="1476"/>
                </a:lnTo>
                <a:lnTo>
                  <a:pt x="244" y="1523"/>
                </a:lnTo>
                <a:lnTo>
                  <a:pt x="277" y="1571"/>
                </a:lnTo>
                <a:lnTo>
                  <a:pt x="317" y="1620"/>
                </a:lnTo>
                <a:lnTo>
                  <a:pt x="362" y="1669"/>
                </a:lnTo>
                <a:lnTo>
                  <a:pt x="412" y="1718"/>
                </a:lnTo>
                <a:lnTo>
                  <a:pt x="469" y="1766"/>
                </a:lnTo>
                <a:lnTo>
                  <a:pt x="471" y="1768"/>
                </a:lnTo>
                <a:lnTo>
                  <a:pt x="479" y="1774"/>
                </a:lnTo>
                <a:lnTo>
                  <a:pt x="491" y="1781"/>
                </a:lnTo>
                <a:lnTo>
                  <a:pt x="506" y="1791"/>
                </a:lnTo>
                <a:lnTo>
                  <a:pt x="526" y="1803"/>
                </a:lnTo>
                <a:lnTo>
                  <a:pt x="549" y="1815"/>
                </a:lnTo>
                <a:lnTo>
                  <a:pt x="577" y="1829"/>
                </a:lnTo>
                <a:lnTo>
                  <a:pt x="608" y="1843"/>
                </a:lnTo>
                <a:lnTo>
                  <a:pt x="643" y="1856"/>
                </a:lnTo>
                <a:lnTo>
                  <a:pt x="683" y="1869"/>
                </a:lnTo>
                <a:lnTo>
                  <a:pt x="725" y="1880"/>
                </a:lnTo>
                <a:lnTo>
                  <a:pt x="771" y="1890"/>
                </a:lnTo>
                <a:lnTo>
                  <a:pt x="820" y="1898"/>
                </a:lnTo>
                <a:lnTo>
                  <a:pt x="873" y="1902"/>
                </a:lnTo>
                <a:lnTo>
                  <a:pt x="929" y="1904"/>
                </a:lnTo>
                <a:lnTo>
                  <a:pt x="990" y="1902"/>
                </a:lnTo>
                <a:lnTo>
                  <a:pt x="1054" y="1895"/>
                </a:lnTo>
                <a:lnTo>
                  <a:pt x="1121" y="1884"/>
                </a:lnTo>
                <a:lnTo>
                  <a:pt x="1156" y="1877"/>
                </a:lnTo>
                <a:lnTo>
                  <a:pt x="1193" y="1872"/>
                </a:lnTo>
                <a:lnTo>
                  <a:pt x="1231" y="1867"/>
                </a:lnTo>
                <a:lnTo>
                  <a:pt x="1271" y="1862"/>
                </a:lnTo>
                <a:lnTo>
                  <a:pt x="1316" y="1859"/>
                </a:lnTo>
                <a:lnTo>
                  <a:pt x="1365" y="1856"/>
                </a:lnTo>
                <a:lnTo>
                  <a:pt x="1371" y="1856"/>
                </a:lnTo>
                <a:lnTo>
                  <a:pt x="1382" y="1856"/>
                </a:lnTo>
                <a:lnTo>
                  <a:pt x="1401" y="1855"/>
                </a:lnTo>
                <a:lnTo>
                  <a:pt x="1424" y="1854"/>
                </a:lnTo>
                <a:lnTo>
                  <a:pt x="1453" y="1852"/>
                </a:lnTo>
                <a:lnTo>
                  <a:pt x="1486" y="1850"/>
                </a:lnTo>
                <a:lnTo>
                  <a:pt x="1523" y="1845"/>
                </a:lnTo>
                <a:lnTo>
                  <a:pt x="1563" y="1840"/>
                </a:lnTo>
                <a:lnTo>
                  <a:pt x="1605" y="1835"/>
                </a:lnTo>
                <a:lnTo>
                  <a:pt x="1649" y="1826"/>
                </a:lnTo>
                <a:lnTo>
                  <a:pt x="1693" y="1816"/>
                </a:lnTo>
                <a:lnTo>
                  <a:pt x="1738" y="1806"/>
                </a:lnTo>
                <a:lnTo>
                  <a:pt x="1781" y="1792"/>
                </a:lnTo>
                <a:lnTo>
                  <a:pt x="1824" y="1777"/>
                </a:lnTo>
                <a:lnTo>
                  <a:pt x="1850" y="1793"/>
                </a:lnTo>
                <a:lnTo>
                  <a:pt x="1806" y="1810"/>
                </a:lnTo>
                <a:lnTo>
                  <a:pt x="1761" y="1825"/>
                </a:lnTo>
                <a:lnTo>
                  <a:pt x="1715" y="1837"/>
                </a:lnTo>
                <a:lnTo>
                  <a:pt x="1669" y="1847"/>
                </a:lnTo>
                <a:lnTo>
                  <a:pt x="1625" y="1856"/>
                </a:lnTo>
                <a:lnTo>
                  <a:pt x="1581" y="1863"/>
                </a:lnTo>
                <a:lnTo>
                  <a:pt x="1539" y="1869"/>
                </a:lnTo>
                <a:lnTo>
                  <a:pt x="1501" y="1873"/>
                </a:lnTo>
                <a:lnTo>
                  <a:pt x="1466" y="1875"/>
                </a:lnTo>
                <a:lnTo>
                  <a:pt x="1434" y="1877"/>
                </a:lnTo>
                <a:lnTo>
                  <a:pt x="1408" y="1878"/>
                </a:lnTo>
                <a:lnTo>
                  <a:pt x="1388" y="1879"/>
                </a:lnTo>
                <a:lnTo>
                  <a:pt x="1373" y="1879"/>
                </a:lnTo>
                <a:lnTo>
                  <a:pt x="1366" y="1879"/>
                </a:lnTo>
                <a:lnTo>
                  <a:pt x="1317" y="1883"/>
                </a:lnTo>
                <a:lnTo>
                  <a:pt x="1274" y="1887"/>
                </a:lnTo>
                <a:lnTo>
                  <a:pt x="1234" y="1890"/>
                </a:lnTo>
                <a:lnTo>
                  <a:pt x="1197" y="1895"/>
                </a:lnTo>
                <a:lnTo>
                  <a:pt x="1161" y="1901"/>
                </a:lnTo>
                <a:lnTo>
                  <a:pt x="1126" y="1907"/>
                </a:lnTo>
                <a:lnTo>
                  <a:pt x="1074" y="1917"/>
                </a:lnTo>
                <a:lnTo>
                  <a:pt x="1024" y="1923"/>
                </a:lnTo>
                <a:lnTo>
                  <a:pt x="975" y="1926"/>
                </a:lnTo>
                <a:lnTo>
                  <a:pt x="929" y="1927"/>
                </a:lnTo>
                <a:lnTo>
                  <a:pt x="871" y="1926"/>
                </a:lnTo>
                <a:lnTo>
                  <a:pt x="817" y="1921"/>
                </a:lnTo>
                <a:lnTo>
                  <a:pt x="766" y="1914"/>
                </a:lnTo>
                <a:lnTo>
                  <a:pt x="719" y="1903"/>
                </a:lnTo>
                <a:lnTo>
                  <a:pt x="675" y="1891"/>
                </a:lnTo>
                <a:lnTo>
                  <a:pt x="635" y="1878"/>
                </a:lnTo>
                <a:lnTo>
                  <a:pt x="598" y="1864"/>
                </a:lnTo>
                <a:lnTo>
                  <a:pt x="565" y="1851"/>
                </a:lnTo>
                <a:lnTo>
                  <a:pt x="537" y="1836"/>
                </a:lnTo>
                <a:lnTo>
                  <a:pt x="512" y="1823"/>
                </a:lnTo>
                <a:lnTo>
                  <a:pt x="492" y="1811"/>
                </a:lnTo>
                <a:lnTo>
                  <a:pt x="476" y="1800"/>
                </a:lnTo>
                <a:lnTo>
                  <a:pt x="464" y="1793"/>
                </a:lnTo>
                <a:lnTo>
                  <a:pt x="457" y="1788"/>
                </a:lnTo>
                <a:lnTo>
                  <a:pt x="454" y="1786"/>
                </a:lnTo>
                <a:lnTo>
                  <a:pt x="396" y="1735"/>
                </a:lnTo>
                <a:lnTo>
                  <a:pt x="343" y="1685"/>
                </a:lnTo>
                <a:lnTo>
                  <a:pt x="298" y="1635"/>
                </a:lnTo>
                <a:lnTo>
                  <a:pt x="257" y="1585"/>
                </a:lnTo>
                <a:lnTo>
                  <a:pt x="223" y="1535"/>
                </a:lnTo>
                <a:lnTo>
                  <a:pt x="194" y="1487"/>
                </a:lnTo>
                <a:lnTo>
                  <a:pt x="170" y="1440"/>
                </a:lnTo>
                <a:lnTo>
                  <a:pt x="149" y="1395"/>
                </a:lnTo>
                <a:lnTo>
                  <a:pt x="133" y="1352"/>
                </a:lnTo>
                <a:lnTo>
                  <a:pt x="121" y="1312"/>
                </a:lnTo>
                <a:lnTo>
                  <a:pt x="111" y="1276"/>
                </a:lnTo>
                <a:lnTo>
                  <a:pt x="105" y="1242"/>
                </a:lnTo>
                <a:lnTo>
                  <a:pt x="99" y="1213"/>
                </a:lnTo>
                <a:lnTo>
                  <a:pt x="96" y="1187"/>
                </a:lnTo>
                <a:lnTo>
                  <a:pt x="95" y="1167"/>
                </a:lnTo>
                <a:lnTo>
                  <a:pt x="94" y="1152"/>
                </a:lnTo>
                <a:lnTo>
                  <a:pt x="94" y="1142"/>
                </a:lnTo>
                <a:lnTo>
                  <a:pt x="94" y="1139"/>
                </a:lnTo>
                <a:lnTo>
                  <a:pt x="93" y="1101"/>
                </a:lnTo>
                <a:lnTo>
                  <a:pt x="90" y="1067"/>
                </a:lnTo>
                <a:lnTo>
                  <a:pt x="85" y="1036"/>
                </a:lnTo>
                <a:lnTo>
                  <a:pt x="79" y="1009"/>
                </a:lnTo>
                <a:lnTo>
                  <a:pt x="73" y="986"/>
                </a:lnTo>
                <a:lnTo>
                  <a:pt x="66" y="967"/>
                </a:lnTo>
                <a:lnTo>
                  <a:pt x="61" y="954"/>
                </a:lnTo>
                <a:lnTo>
                  <a:pt x="57" y="945"/>
                </a:lnTo>
                <a:lnTo>
                  <a:pt x="55" y="943"/>
                </a:lnTo>
                <a:lnTo>
                  <a:pt x="33" y="890"/>
                </a:lnTo>
                <a:lnTo>
                  <a:pt x="17" y="838"/>
                </a:lnTo>
                <a:lnTo>
                  <a:pt x="6" y="788"/>
                </a:lnTo>
                <a:lnTo>
                  <a:pt x="1" y="740"/>
                </a:lnTo>
                <a:lnTo>
                  <a:pt x="0" y="693"/>
                </a:lnTo>
                <a:lnTo>
                  <a:pt x="4" y="650"/>
                </a:lnTo>
                <a:lnTo>
                  <a:pt x="12" y="607"/>
                </a:lnTo>
                <a:lnTo>
                  <a:pt x="21" y="566"/>
                </a:lnTo>
                <a:lnTo>
                  <a:pt x="35" y="528"/>
                </a:lnTo>
                <a:lnTo>
                  <a:pt x="50" y="492"/>
                </a:lnTo>
                <a:lnTo>
                  <a:pt x="67" y="458"/>
                </a:lnTo>
                <a:lnTo>
                  <a:pt x="86" y="427"/>
                </a:lnTo>
                <a:lnTo>
                  <a:pt x="105" y="398"/>
                </a:lnTo>
                <a:lnTo>
                  <a:pt x="124" y="371"/>
                </a:lnTo>
                <a:lnTo>
                  <a:pt x="143" y="348"/>
                </a:lnTo>
                <a:lnTo>
                  <a:pt x="161" y="327"/>
                </a:lnTo>
                <a:lnTo>
                  <a:pt x="178" y="309"/>
                </a:lnTo>
                <a:lnTo>
                  <a:pt x="193" y="294"/>
                </a:lnTo>
                <a:lnTo>
                  <a:pt x="205" y="283"/>
                </a:lnTo>
                <a:lnTo>
                  <a:pt x="215" y="274"/>
                </a:lnTo>
                <a:lnTo>
                  <a:pt x="222" y="269"/>
                </a:lnTo>
                <a:lnTo>
                  <a:pt x="224" y="267"/>
                </a:lnTo>
                <a:lnTo>
                  <a:pt x="284" y="222"/>
                </a:lnTo>
                <a:lnTo>
                  <a:pt x="346" y="182"/>
                </a:lnTo>
                <a:lnTo>
                  <a:pt x="409" y="147"/>
                </a:lnTo>
                <a:lnTo>
                  <a:pt x="473" y="117"/>
                </a:lnTo>
                <a:lnTo>
                  <a:pt x="538" y="92"/>
                </a:lnTo>
                <a:lnTo>
                  <a:pt x="603" y="69"/>
                </a:lnTo>
                <a:lnTo>
                  <a:pt x="667" y="51"/>
                </a:lnTo>
                <a:lnTo>
                  <a:pt x="730" y="37"/>
                </a:lnTo>
                <a:lnTo>
                  <a:pt x="791" y="24"/>
                </a:lnTo>
                <a:lnTo>
                  <a:pt x="850" y="16"/>
                </a:lnTo>
                <a:lnTo>
                  <a:pt x="906" y="10"/>
                </a:lnTo>
                <a:lnTo>
                  <a:pt x="958" y="4"/>
                </a:lnTo>
                <a:lnTo>
                  <a:pt x="1006" y="1"/>
                </a:lnTo>
                <a:lnTo>
                  <a:pt x="1050" y="0"/>
                </a:lnTo>
                <a:lnTo>
                  <a:pt x="1088" y="0"/>
                </a:lnTo>
                <a:close/>
              </a:path>
            </a:pathLst>
          </a:custGeom>
          <a:solidFill>
            <a:srgbClr val="C19A54"/>
          </a:solidFill>
          <a:ln cap="flat" cmpd="sng" w="9525">
            <a:solidFill>
              <a:srgbClr val="C19A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9" name="Google Shape;749;p28"/>
          <p:cNvSpPr/>
          <p:nvPr/>
        </p:nvSpPr>
        <p:spPr>
          <a:xfrm>
            <a:off x="7526338" y="1587500"/>
            <a:ext cx="393700" cy="1185863"/>
          </a:xfrm>
          <a:custGeom>
            <a:rect b="b" l="l" r="r" t="t"/>
            <a:pathLst>
              <a:path extrusionOk="0" h="1664" w="537">
                <a:moveTo>
                  <a:pt x="35" y="0"/>
                </a:moveTo>
                <a:lnTo>
                  <a:pt x="78" y="18"/>
                </a:lnTo>
                <a:lnTo>
                  <a:pt x="115" y="34"/>
                </a:lnTo>
                <a:lnTo>
                  <a:pt x="146" y="50"/>
                </a:lnTo>
                <a:lnTo>
                  <a:pt x="171" y="65"/>
                </a:lnTo>
                <a:lnTo>
                  <a:pt x="193" y="78"/>
                </a:lnTo>
                <a:lnTo>
                  <a:pt x="209" y="90"/>
                </a:lnTo>
                <a:lnTo>
                  <a:pt x="221" y="98"/>
                </a:lnTo>
                <a:lnTo>
                  <a:pt x="228" y="105"/>
                </a:lnTo>
                <a:lnTo>
                  <a:pt x="231" y="107"/>
                </a:lnTo>
                <a:lnTo>
                  <a:pt x="245" y="119"/>
                </a:lnTo>
                <a:lnTo>
                  <a:pt x="261" y="134"/>
                </a:lnTo>
                <a:lnTo>
                  <a:pt x="279" y="152"/>
                </a:lnTo>
                <a:lnTo>
                  <a:pt x="297" y="172"/>
                </a:lnTo>
                <a:lnTo>
                  <a:pt x="318" y="193"/>
                </a:lnTo>
                <a:lnTo>
                  <a:pt x="337" y="217"/>
                </a:lnTo>
                <a:lnTo>
                  <a:pt x="355" y="240"/>
                </a:lnTo>
                <a:lnTo>
                  <a:pt x="371" y="263"/>
                </a:lnTo>
                <a:lnTo>
                  <a:pt x="462" y="400"/>
                </a:lnTo>
                <a:lnTo>
                  <a:pt x="485" y="444"/>
                </a:lnTo>
                <a:lnTo>
                  <a:pt x="503" y="490"/>
                </a:lnTo>
                <a:lnTo>
                  <a:pt x="518" y="538"/>
                </a:lnTo>
                <a:lnTo>
                  <a:pt x="528" y="587"/>
                </a:lnTo>
                <a:lnTo>
                  <a:pt x="534" y="637"/>
                </a:lnTo>
                <a:lnTo>
                  <a:pt x="537" y="687"/>
                </a:lnTo>
                <a:lnTo>
                  <a:pt x="536" y="739"/>
                </a:lnTo>
                <a:lnTo>
                  <a:pt x="533" y="792"/>
                </a:lnTo>
                <a:lnTo>
                  <a:pt x="527" y="844"/>
                </a:lnTo>
                <a:lnTo>
                  <a:pt x="519" y="896"/>
                </a:lnTo>
                <a:lnTo>
                  <a:pt x="509" y="949"/>
                </a:lnTo>
                <a:lnTo>
                  <a:pt x="496" y="1000"/>
                </a:lnTo>
                <a:lnTo>
                  <a:pt x="482" y="1050"/>
                </a:lnTo>
                <a:lnTo>
                  <a:pt x="467" y="1099"/>
                </a:lnTo>
                <a:lnTo>
                  <a:pt x="451" y="1147"/>
                </a:lnTo>
                <a:lnTo>
                  <a:pt x="434" y="1193"/>
                </a:lnTo>
                <a:lnTo>
                  <a:pt x="417" y="1237"/>
                </a:lnTo>
                <a:lnTo>
                  <a:pt x="400" y="1279"/>
                </a:lnTo>
                <a:lnTo>
                  <a:pt x="383" y="1319"/>
                </a:lnTo>
                <a:lnTo>
                  <a:pt x="366" y="1355"/>
                </a:lnTo>
                <a:lnTo>
                  <a:pt x="350" y="1389"/>
                </a:lnTo>
                <a:lnTo>
                  <a:pt x="335" y="1420"/>
                </a:lnTo>
                <a:lnTo>
                  <a:pt x="321" y="1447"/>
                </a:lnTo>
                <a:lnTo>
                  <a:pt x="308" y="1470"/>
                </a:lnTo>
                <a:lnTo>
                  <a:pt x="297" y="1489"/>
                </a:lnTo>
                <a:lnTo>
                  <a:pt x="290" y="1504"/>
                </a:lnTo>
                <a:lnTo>
                  <a:pt x="283" y="1515"/>
                </a:lnTo>
                <a:lnTo>
                  <a:pt x="280" y="1520"/>
                </a:lnTo>
                <a:lnTo>
                  <a:pt x="263" y="1550"/>
                </a:lnTo>
                <a:lnTo>
                  <a:pt x="241" y="1578"/>
                </a:lnTo>
                <a:lnTo>
                  <a:pt x="215" y="1602"/>
                </a:lnTo>
                <a:lnTo>
                  <a:pt x="186" y="1626"/>
                </a:lnTo>
                <a:lnTo>
                  <a:pt x="154" y="1646"/>
                </a:lnTo>
                <a:lnTo>
                  <a:pt x="119" y="1664"/>
                </a:lnTo>
                <a:lnTo>
                  <a:pt x="95" y="1648"/>
                </a:lnTo>
                <a:lnTo>
                  <a:pt x="131" y="1631"/>
                </a:lnTo>
                <a:lnTo>
                  <a:pt x="163" y="1611"/>
                </a:lnTo>
                <a:lnTo>
                  <a:pt x="193" y="1590"/>
                </a:lnTo>
                <a:lnTo>
                  <a:pt x="219" y="1565"/>
                </a:lnTo>
                <a:lnTo>
                  <a:pt x="242" y="1538"/>
                </a:lnTo>
                <a:lnTo>
                  <a:pt x="259" y="1509"/>
                </a:lnTo>
                <a:lnTo>
                  <a:pt x="261" y="1505"/>
                </a:lnTo>
                <a:lnTo>
                  <a:pt x="266" y="1497"/>
                </a:lnTo>
                <a:lnTo>
                  <a:pt x="273" y="1484"/>
                </a:lnTo>
                <a:lnTo>
                  <a:pt x="282" y="1466"/>
                </a:lnTo>
                <a:lnTo>
                  <a:pt x="294" y="1445"/>
                </a:lnTo>
                <a:lnTo>
                  <a:pt x="307" y="1418"/>
                </a:lnTo>
                <a:lnTo>
                  <a:pt x="322" y="1389"/>
                </a:lnTo>
                <a:lnTo>
                  <a:pt x="338" y="1356"/>
                </a:lnTo>
                <a:lnTo>
                  <a:pt x="354" y="1320"/>
                </a:lnTo>
                <a:lnTo>
                  <a:pt x="371" y="1281"/>
                </a:lnTo>
                <a:lnTo>
                  <a:pt x="388" y="1240"/>
                </a:lnTo>
                <a:lnTo>
                  <a:pt x="405" y="1196"/>
                </a:lnTo>
                <a:lnTo>
                  <a:pt x="422" y="1150"/>
                </a:lnTo>
                <a:lnTo>
                  <a:pt x="438" y="1103"/>
                </a:lnTo>
                <a:lnTo>
                  <a:pt x="454" y="1054"/>
                </a:lnTo>
                <a:lnTo>
                  <a:pt x="468" y="1004"/>
                </a:lnTo>
                <a:lnTo>
                  <a:pt x="481" y="953"/>
                </a:lnTo>
                <a:lnTo>
                  <a:pt x="491" y="902"/>
                </a:lnTo>
                <a:lnTo>
                  <a:pt x="501" y="849"/>
                </a:lnTo>
                <a:lnTo>
                  <a:pt x="507" y="798"/>
                </a:lnTo>
                <a:lnTo>
                  <a:pt x="511" y="746"/>
                </a:lnTo>
                <a:lnTo>
                  <a:pt x="512" y="695"/>
                </a:lnTo>
                <a:lnTo>
                  <a:pt x="510" y="645"/>
                </a:lnTo>
                <a:lnTo>
                  <a:pt x="504" y="595"/>
                </a:lnTo>
                <a:lnTo>
                  <a:pt x="495" y="547"/>
                </a:lnTo>
                <a:lnTo>
                  <a:pt x="482" y="501"/>
                </a:lnTo>
                <a:lnTo>
                  <a:pt x="464" y="456"/>
                </a:lnTo>
                <a:lnTo>
                  <a:pt x="441" y="413"/>
                </a:lnTo>
                <a:lnTo>
                  <a:pt x="351" y="277"/>
                </a:lnTo>
                <a:lnTo>
                  <a:pt x="334" y="252"/>
                </a:lnTo>
                <a:lnTo>
                  <a:pt x="315" y="229"/>
                </a:lnTo>
                <a:lnTo>
                  <a:pt x="296" y="206"/>
                </a:lnTo>
                <a:lnTo>
                  <a:pt x="277" y="185"/>
                </a:lnTo>
                <a:lnTo>
                  <a:pt x="259" y="166"/>
                </a:lnTo>
                <a:lnTo>
                  <a:pt x="242" y="149"/>
                </a:lnTo>
                <a:lnTo>
                  <a:pt x="227" y="136"/>
                </a:lnTo>
                <a:lnTo>
                  <a:pt x="215" y="125"/>
                </a:lnTo>
                <a:lnTo>
                  <a:pt x="213" y="123"/>
                </a:lnTo>
                <a:lnTo>
                  <a:pt x="206" y="118"/>
                </a:lnTo>
                <a:lnTo>
                  <a:pt x="193" y="108"/>
                </a:lnTo>
                <a:lnTo>
                  <a:pt x="176" y="96"/>
                </a:lnTo>
                <a:lnTo>
                  <a:pt x="152" y="82"/>
                </a:lnTo>
                <a:lnTo>
                  <a:pt x="123" y="67"/>
                </a:lnTo>
                <a:lnTo>
                  <a:pt x="88" y="50"/>
                </a:lnTo>
                <a:lnTo>
                  <a:pt x="48" y="32"/>
                </a:lnTo>
                <a:lnTo>
                  <a:pt x="0" y="14"/>
                </a:lnTo>
                <a:lnTo>
                  <a:pt x="35" y="0"/>
                </a:lnTo>
                <a:close/>
              </a:path>
            </a:pathLst>
          </a:custGeom>
          <a:solidFill>
            <a:srgbClr val="AB9B1A"/>
          </a:solidFill>
          <a:ln cap="flat" cmpd="sng" w="9525">
            <a:solidFill>
              <a:srgbClr val="AB9B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28"/>
          <p:cNvSpPr/>
          <p:nvPr/>
        </p:nvSpPr>
        <p:spPr>
          <a:xfrm>
            <a:off x="7500938" y="1579563"/>
            <a:ext cx="112712" cy="1201737"/>
          </a:xfrm>
          <a:custGeom>
            <a:rect b="b" l="l" r="r" t="t"/>
            <a:pathLst>
              <a:path extrusionOk="0" h="1687" w="153">
                <a:moveTo>
                  <a:pt x="129" y="1659"/>
                </a:moveTo>
                <a:lnTo>
                  <a:pt x="153" y="1675"/>
                </a:lnTo>
                <a:lnTo>
                  <a:pt x="128" y="1687"/>
                </a:lnTo>
                <a:lnTo>
                  <a:pt x="102" y="1671"/>
                </a:lnTo>
                <a:lnTo>
                  <a:pt x="129" y="1659"/>
                </a:lnTo>
                <a:close/>
                <a:moveTo>
                  <a:pt x="35" y="0"/>
                </a:moveTo>
                <a:lnTo>
                  <a:pt x="69" y="11"/>
                </a:lnTo>
                <a:lnTo>
                  <a:pt x="34" y="25"/>
                </a:lnTo>
                <a:lnTo>
                  <a:pt x="0" y="13"/>
                </a:lnTo>
                <a:lnTo>
                  <a:pt x="35" y="0"/>
                </a:lnTo>
                <a:close/>
              </a:path>
            </a:pathLst>
          </a:custGeom>
          <a:solidFill>
            <a:srgbClr val="988C10"/>
          </a:solidFill>
          <a:ln cap="flat" cmpd="sng" w="9525">
            <a:solidFill>
              <a:srgbClr val="988C1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1" name="Google Shape;751;p28"/>
          <p:cNvSpPr/>
          <p:nvPr/>
        </p:nvSpPr>
        <p:spPr>
          <a:xfrm>
            <a:off x="6745288" y="1654175"/>
            <a:ext cx="87312" cy="84138"/>
          </a:xfrm>
          <a:custGeom>
            <a:rect b="b" l="l" r="r" t="t"/>
            <a:pathLst>
              <a:path extrusionOk="0" h="117" w="117">
                <a:moveTo>
                  <a:pt x="59" y="0"/>
                </a:moveTo>
                <a:lnTo>
                  <a:pt x="77" y="3"/>
                </a:lnTo>
                <a:lnTo>
                  <a:pt x="93" y="11"/>
                </a:lnTo>
                <a:lnTo>
                  <a:pt x="106" y="24"/>
                </a:lnTo>
                <a:lnTo>
                  <a:pt x="114" y="40"/>
                </a:lnTo>
                <a:lnTo>
                  <a:pt x="117" y="59"/>
                </a:lnTo>
                <a:lnTo>
                  <a:pt x="114" y="77"/>
                </a:lnTo>
                <a:lnTo>
                  <a:pt x="106" y="93"/>
                </a:lnTo>
                <a:lnTo>
                  <a:pt x="93" y="106"/>
                </a:lnTo>
                <a:lnTo>
                  <a:pt x="77" y="114"/>
                </a:lnTo>
                <a:lnTo>
                  <a:pt x="59" y="117"/>
                </a:lnTo>
                <a:lnTo>
                  <a:pt x="39" y="114"/>
                </a:lnTo>
                <a:lnTo>
                  <a:pt x="23" y="106"/>
                </a:lnTo>
                <a:lnTo>
                  <a:pt x="11" y="93"/>
                </a:lnTo>
                <a:lnTo>
                  <a:pt x="2" y="77"/>
                </a:lnTo>
                <a:lnTo>
                  <a:pt x="0" y="59"/>
                </a:lnTo>
                <a:lnTo>
                  <a:pt x="2" y="40"/>
                </a:lnTo>
                <a:lnTo>
                  <a:pt x="11" y="24"/>
                </a:lnTo>
                <a:lnTo>
                  <a:pt x="23" y="11"/>
                </a:lnTo>
                <a:lnTo>
                  <a:pt x="39"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28"/>
          <p:cNvSpPr/>
          <p:nvPr/>
        </p:nvSpPr>
        <p:spPr>
          <a:xfrm>
            <a:off x="6737350" y="1646238"/>
            <a:ext cx="103188" cy="101600"/>
          </a:xfrm>
          <a:custGeom>
            <a:rect b="b" l="l" r="r" t="t"/>
            <a:pathLst>
              <a:path extrusionOk="0" h="141" w="142">
                <a:moveTo>
                  <a:pt x="72" y="24"/>
                </a:moveTo>
                <a:lnTo>
                  <a:pt x="57" y="26"/>
                </a:lnTo>
                <a:lnTo>
                  <a:pt x="44" y="33"/>
                </a:lnTo>
                <a:lnTo>
                  <a:pt x="33" y="43"/>
                </a:lnTo>
                <a:lnTo>
                  <a:pt x="27" y="56"/>
                </a:lnTo>
                <a:lnTo>
                  <a:pt x="25" y="71"/>
                </a:lnTo>
                <a:lnTo>
                  <a:pt x="27" y="86"/>
                </a:lnTo>
                <a:lnTo>
                  <a:pt x="33" y="99"/>
                </a:lnTo>
                <a:lnTo>
                  <a:pt x="44" y="108"/>
                </a:lnTo>
                <a:lnTo>
                  <a:pt x="57" y="115"/>
                </a:lnTo>
                <a:lnTo>
                  <a:pt x="72" y="118"/>
                </a:lnTo>
                <a:lnTo>
                  <a:pt x="86" y="115"/>
                </a:lnTo>
                <a:lnTo>
                  <a:pt x="98" y="108"/>
                </a:lnTo>
                <a:lnTo>
                  <a:pt x="109" y="99"/>
                </a:lnTo>
                <a:lnTo>
                  <a:pt x="115" y="86"/>
                </a:lnTo>
                <a:lnTo>
                  <a:pt x="118" y="71"/>
                </a:lnTo>
                <a:lnTo>
                  <a:pt x="115" y="56"/>
                </a:lnTo>
                <a:lnTo>
                  <a:pt x="109" y="43"/>
                </a:lnTo>
                <a:lnTo>
                  <a:pt x="98" y="33"/>
                </a:lnTo>
                <a:lnTo>
                  <a:pt x="86" y="26"/>
                </a:lnTo>
                <a:lnTo>
                  <a:pt x="72" y="24"/>
                </a:lnTo>
                <a:close/>
                <a:moveTo>
                  <a:pt x="72" y="0"/>
                </a:moveTo>
                <a:lnTo>
                  <a:pt x="90" y="3"/>
                </a:lnTo>
                <a:lnTo>
                  <a:pt x="107" y="10"/>
                </a:lnTo>
                <a:lnTo>
                  <a:pt x="121" y="21"/>
                </a:lnTo>
                <a:lnTo>
                  <a:pt x="132" y="35"/>
                </a:lnTo>
                <a:lnTo>
                  <a:pt x="139" y="52"/>
                </a:lnTo>
                <a:lnTo>
                  <a:pt x="142" y="71"/>
                </a:lnTo>
                <a:lnTo>
                  <a:pt x="139" y="89"/>
                </a:lnTo>
                <a:lnTo>
                  <a:pt x="132" y="106"/>
                </a:lnTo>
                <a:lnTo>
                  <a:pt x="121" y="121"/>
                </a:lnTo>
                <a:lnTo>
                  <a:pt x="107" y="132"/>
                </a:lnTo>
                <a:lnTo>
                  <a:pt x="90" y="139"/>
                </a:lnTo>
                <a:lnTo>
                  <a:pt x="72" y="141"/>
                </a:lnTo>
                <a:lnTo>
                  <a:pt x="52" y="139"/>
                </a:lnTo>
                <a:lnTo>
                  <a:pt x="35" y="132"/>
                </a:lnTo>
                <a:lnTo>
                  <a:pt x="22" y="121"/>
                </a:lnTo>
                <a:lnTo>
                  <a:pt x="10" y="106"/>
                </a:lnTo>
                <a:lnTo>
                  <a:pt x="3" y="89"/>
                </a:lnTo>
                <a:lnTo>
                  <a:pt x="0" y="71"/>
                </a:lnTo>
                <a:lnTo>
                  <a:pt x="3" y="52"/>
                </a:lnTo>
                <a:lnTo>
                  <a:pt x="10" y="35"/>
                </a:lnTo>
                <a:lnTo>
                  <a:pt x="22" y="21"/>
                </a:lnTo>
                <a:lnTo>
                  <a:pt x="35" y="10"/>
                </a:lnTo>
                <a:lnTo>
                  <a:pt x="52" y="3"/>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53" name="Google Shape;753;p28"/>
          <p:cNvGrpSpPr/>
          <p:nvPr/>
        </p:nvGrpSpPr>
        <p:grpSpPr>
          <a:xfrm>
            <a:off x="6365875" y="2228850"/>
            <a:ext cx="103188" cy="101600"/>
            <a:chOff x="5630920" y="2377186"/>
            <a:chExt cx="103809" cy="101209"/>
          </a:xfrm>
        </p:grpSpPr>
        <p:sp>
          <p:nvSpPr>
            <p:cNvPr id="754" name="Google Shape;754;p28"/>
            <p:cNvSpPr/>
            <p:nvPr/>
          </p:nvSpPr>
          <p:spPr>
            <a:xfrm>
              <a:off x="5640502" y="2385093"/>
              <a:ext cx="86241" cy="85395"/>
            </a:xfrm>
            <a:custGeom>
              <a:rect b="b" l="l" r="r" t="t"/>
              <a:pathLst>
                <a:path extrusionOk="0" h="118" w="118">
                  <a:moveTo>
                    <a:pt x="59" y="0"/>
                  </a:moveTo>
                  <a:lnTo>
                    <a:pt x="77" y="3"/>
                  </a:lnTo>
                  <a:lnTo>
                    <a:pt x="93" y="12"/>
                  </a:lnTo>
                  <a:lnTo>
                    <a:pt x="106" y="25"/>
                  </a:lnTo>
                  <a:lnTo>
                    <a:pt x="114" y="41"/>
                  </a:lnTo>
                  <a:lnTo>
                    <a:pt x="118" y="59"/>
                  </a:lnTo>
                  <a:lnTo>
                    <a:pt x="114" y="78"/>
                  </a:lnTo>
                  <a:lnTo>
                    <a:pt x="106" y="94"/>
                  </a:lnTo>
                  <a:lnTo>
                    <a:pt x="93" y="107"/>
                  </a:lnTo>
                  <a:lnTo>
                    <a:pt x="77" y="115"/>
                  </a:lnTo>
                  <a:lnTo>
                    <a:pt x="59" y="118"/>
                  </a:lnTo>
                  <a:lnTo>
                    <a:pt x="40" y="115"/>
                  </a:lnTo>
                  <a:lnTo>
                    <a:pt x="24" y="107"/>
                  </a:lnTo>
                  <a:lnTo>
                    <a:pt x="11" y="94"/>
                  </a:lnTo>
                  <a:lnTo>
                    <a:pt x="2" y="78"/>
                  </a:lnTo>
                  <a:lnTo>
                    <a:pt x="0" y="59"/>
                  </a:lnTo>
                  <a:lnTo>
                    <a:pt x="2" y="41"/>
                  </a:lnTo>
                  <a:lnTo>
                    <a:pt x="11" y="25"/>
                  </a:lnTo>
                  <a:lnTo>
                    <a:pt x="24" y="12"/>
                  </a:lnTo>
                  <a:lnTo>
                    <a:pt x="40"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5" name="Google Shape;755;p28"/>
            <p:cNvSpPr/>
            <p:nvPr/>
          </p:nvSpPr>
          <p:spPr>
            <a:xfrm>
              <a:off x="5630920" y="2377186"/>
              <a:ext cx="103809" cy="101209"/>
            </a:xfrm>
            <a:custGeom>
              <a:rect b="b" l="l" r="r" t="t"/>
              <a:pathLst>
                <a:path extrusionOk="0" h="141" w="141">
                  <a:moveTo>
                    <a:pt x="71" y="24"/>
                  </a:moveTo>
                  <a:lnTo>
                    <a:pt x="56" y="26"/>
                  </a:lnTo>
                  <a:lnTo>
                    <a:pt x="43" y="33"/>
                  </a:lnTo>
                  <a:lnTo>
                    <a:pt x="33" y="42"/>
                  </a:lnTo>
                  <a:lnTo>
                    <a:pt x="26" y="56"/>
                  </a:lnTo>
                  <a:lnTo>
                    <a:pt x="24" y="70"/>
                  </a:lnTo>
                  <a:lnTo>
                    <a:pt x="26" y="85"/>
                  </a:lnTo>
                  <a:lnTo>
                    <a:pt x="33" y="98"/>
                  </a:lnTo>
                  <a:lnTo>
                    <a:pt x="43" y="108"/>
                  </a:lnTo>
                  <a:lnTo>
                    <a:pt x="56" y="115"/>
                  </a:lnTo>
                  <a:lnTo>
                    <a:pt x="71" y="117"/>
                  </a:lnTo>
                  <a:lnTo>
                    <a:pt x="85" y="115"/>
                  </a:lnTo>
                  <a:lnTo>
                    <a:pt x="98" y="108"/>
                  </a:lnTo>
                  <a:lnTo>
                    <a:pt x="108" y="98"/>
                  </a:lnTo>
                  <a:lnTo>
                    <a:pt x="115" y="85"/>
                  </a:lnTo>
                  <a:lnTo>
                    <a:pt x="117" y="70"/>
                  </a:lnTo>
                  <a:lnTo>
                    <a:pt x="115" y="56"/>
                  </a:lnTo>
                  <a:lnTo>
                    <a:pt x="108" y="42"/>
                  </a:lnTo>
                  <a:lnTo>
                    <a:pt x="98" y="33"/>
                  </a:lnTo>
                  <a:lnTo>
                    <a:pt x="85" y="26"/>
                  </a:lnTo>
                  <a:lnTo>
                    <a:pt x="71" y="24"/>
                  </a:lnTo>
                  <a:close/>
                  <a:moveTo>
                    <a:pt x="71" y="0"/>
                  </a:moveTo>
                  <a:lnTo>
                    <a:pt x="89" y="2"/>
                  </a:lnTo>
                  <a:lnTo>
                    <a:pt x="106" y="9"/>
                  </a:lnTo>
                  <a:lnTo>
                    <a:pt x="120" y="20"/>
                  </a:lnTo>
                  <a:lnTo>
                    <a:pt x="132" y="35"/>
                  </a:lnTo>
                  <a:lnTo>
                    <a:pt x="138" y="52"/>
                  </a:lnTo>
                  <a:lnTo>
                    <a:pt x="141" y="70"/>
                  </a:lnTo>
                  <a:lnTo>
                    <a:pt x="138" y="89"/>
                  </a:lnTo>
                  <a:lnTo>
                    <a:pt x="132" y="106"/>
                  </a:lnTo>
                  <a:lnTo>
                    <a:pt x="120" y="120"/>
                  </a:lnTo>
                  <a:lnTo>
                    <a:pt x="106" y="132"/>
                  </a:lnTo>
                  <a:lnTo>
                    <a:pt x="89" y="138"/>
                  </a:lnTo>
                  <a:lnTo>
                    <a:pt x="71" y="141"/>
                  </a:lnTo>
                  <a:lnTo>
                    <a:pt x="52" y="138"/>
                  </a:lnTo>
                  <a:lnTo>
                    <a:pt x="35" y="132"/>
                  </a:lnTo>
                  <a:lnTo>
                    <a:pt x="21" y="120"/>
                  </a:lnTo>
                  <a:lnTo>
                    <a:pt x="9" y="106"/>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6" name="Google Shape;756;p28"/>
          <p:cNvSpPr/>
          <p:nvPr/>
        </p:nvSpPr>
        <p:spPr>
          <a:xfrm>
            <a:off x="6854825" y="2062163"/>
            <a:ext cx="85725" cy="84137"/>
          </a:xfrm>
          <a:custGeom>
            <a:rect b="b" l="l" r="r" t="t"/>
            <a:pathLst>
              <a:path extrusionOk="0" h="117" w="118">
                <a:moveTo>
                  <a:pt x="59" y="0"/>
                </a:moveTo>
                <a:lnTo>
                  <a:pt x="77" y="2"/>
                </a:lnTo>
                <a:lnTo>
                  <a:pt x="93" y="11"/>
                </a:lnTo>
                <a:lnTo>
                  <a:pt x="106" y="23"/>
                </a:lnTo>
                <a:lnTo>
                  <a:pt x="114" y="39"/>
                </a:lnTo>
                <a:lnTo>
                  <a:pt x="118" y="59"/>
                </a:lnTo>
                <a:lnTo>
                  <a:pt x="114" y="77"/>
                </a:lnTo>
                <a:lnTo>
                  <a:pt x="106" y="93"/>
                </a:lnTo>
                <a:lnTo>
                  <a:pt x="93" y="105"/>
                </a:lnTo>
                <a:lnTo>
                  <a:pt x="77" y="114"/>
                </a:lnTo>
                <a:lnTo>
                  <a:pt x="59" y="117"/>
                </a:lnTo>
                <a:lnTo>
                  <a:pt x="40" y="114"/>
                </a:lnTo>
                <a:lnTo>
                  <a:pt x="24" y="105"/>
                </a:lnTo>
                <a:lnTo>
                  <a:pt x="11" y="93"/>
                </a:lnTo>
                <a:lnTo>
                  <a:pt x="2" y="77"/>
                </a:lnTo>
                <a:lnTo>
                  <a:pt x="0" y="59"/>
                </a:lnTo>
                <a:lnTo>
                  <a:pt x="2" y="39"/>
                </a:lnTo>
                <a:lnTo>
                  <a:pt x="11" y="23"/>
                </a:lnTo>
                <a:lnTo>
                  <a:pt x="24" y="11"/>
                </a:lnTo>
                <a:lnTo>
                  <a:pt x="40" y="2"/>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7" name="Google Shape;757;p28"/>
          <p:cNvSpPr/>
          <p:nvPr/>
        </p:nvSpPr>
        <p:spPr>
          <a:xfrm>
            <a:off x="6845300" y="2054225"/>
            <a:ext cx="103188" cy="98425"/>
          </a:xfrm>
          <a:custGeom>
            <a:rect b="b" l="l" r="r" t="t"/>
            <a:pathLst>
              <a:path extrusionOk="0" h="142" w="141">
                <a:moveTo>
                  <a:pt x="71" y="25"/>
                </a:moveTo>
                <a:lnTo>
                  <a:pt x="56" y="27"/>
                </a:lnTo>
                <a:lnTo>
                  <a:pt x="43" y="33"/>
                </a:lnTo>
                <a:lnTo>
                  <a:pt x="33" y="44"/>
                </a:lnTo>
                <a:lnTo>
                  <a:pt x="26" y="57"/>
                </a:lnTo>
                <a:lnTo>
                  <a:pt x="24" y="72"/>
                </a:lnTo>
                <a:lnTo>
                  <a:pt x="26" y="85"/>
                </a:lnTo>
                <a:lnTo>
                  <a:pt x="33" y="99"/>
                </a:lnTo>
                <a:lnTo>
                  <a:pt x="43" y="109"/>
                </a:lnTo>
                <a:lnTo>
                  <a:pt x="56" y="115"/>
                </a:lnTo>
                <a:lnTo>
                  <a:pt x="71" y="117"/>
                </a:lnTo>
                <a:lnTo>
                  <a:pt x="85" y="115"/>
                </a:lnTo>
                <a:lnTo>
                  <a:pt x="98" y="109"/>
                </a:lnTo>
                <a:lnTo>
                  <a:pt x="108" y="99"/>
                </a:lnTo>
                <a:lnTo>
                  <a:pt x="115" y="85"/>
                </a:lnTo>
                <a:lnTo>
                  <a:pt x="117" y="72"/>
                </a:lnTo>
                <a:lnTo>
                  <a:pt x="115" y="57"/>
                </a:lnTo>
                <a:lnTo>
                  <a:pt x="108" y="44"/>
                </a:lnTo>
                <a:lnTo>
                  <a:pt x="98" y="33"/>
                </a:lnTo>
                <a:lnTo>
                  <a:pt x="85" y="27"/>
                </a:lnTo>
                <a:lnTo>
                  <a:pt x="71" y="25"/>
                </a:lnTo>
                <a:close/>
                <a:moveTo>
                  <a:pt x="71" y="0"/>
                </a:moveTo>
                <a:lnTo>
                  <a:pt x="89" y="3"/>
                </a:lnTo>
                <a:lnTo>
                  <a:pt x="106" y="10"/>
                </a:lnTo>
                <a:lnTo>
                  <a:pt x="120" y="21"/>
                </a:lnTo>
                <a:lnTo>
                  <a:pt x="132" y="35"/>
                </a:lnTo>
                <a:lnTo>
                  <a:pt x="138" y="52"/>
                </a:lnTo>
                <a:lnTo>
                  <a:pt x="141" y="72"/>
                </a:lnTo>
                <a:lnTo>
                  <a:pt x="138" y="90"/>
                </a:lnTo>
                <a:lnTo>
                  <a:pt x="132" y="107"/>
                </a:lnTo>
                <a:lnTo>
                  <a:pt x="120" y="122"/>
                </a:lnTo>
                <a:lnTo>
                  <a:pt x="106" y="132"/>
                </a:lnTo>
                <a:lnTo>
                  <a:pt x="89" y="140"/>
                </a:lnTo>
                <a:lnTo>
                  <a:pt x="71" y="142"/>
                </a:lnTo>
                <a:lnTo>
                  <a:pt x="52" y="140"/>
                </a:lnTo>
                <a:lnTo>
                  <a:pt x="35" y="132"/>
                </a:lnTo>
                <a:lnTo>
                  <a:pt x="21" y="122"/>
                </a:lnTo>
                <a:lnTo>
                  <a:pt x="9" y="107"/>
                </a:lnTo>
                <a:lnTo>
                  <a:pt x="3" y="90"/>
                </a:lnTo>
                <a:lnTo>
                  <a:pt x="0" y="72"/>
                </a:lnTo>
                <a:lnTo>
                  <a:pt x="3" y="52"/>
                </a:lnTo>
                <a:lnTo>
                  <a:pt x="9" y="35"/>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8" name="Google Shape;758;p28"/>
          <p:cNvSpPr/>
          <p:nvPr/>
        </p:nvSpPr>
        <p:spPr>
          <a:xfrm>
            <a:off x="6840538" y="2625725"/>
            <a:ext cx="87312" cy="84138"/>
          </a:xfrm>
          <a:custGeom>
            <a:rect b="b" l="l" r="r" t="t"/>
            <a:pathLst>
              <a:path extrusionOk="0" h="118" w="117">
                <a:moveTo>
                  <a:pt x="59" y="0"/>
                </a:moveTo>
                <a:lnTo>
                  <a:pt x="77" y="3"/>
                </a:lnTo>
                <a:lnTo>
                  <a:pt x="94" y="12"/>
                </a:lnTo>
                <a:lnTo>
                  <a:pt x="106" y="25"/>
                </a:lnTo>
                <a:lnTo>
                  <a:pt x="114" y="41"/>
                </a:lnTo>
                <a:lnTo>
                  <a:pt x="117" y="59"/>
                </a:lnTo>
                <a:lnTo>
                  <a:pt x="114" y="78"/>
                </a:lnTo>
                <a:lnTo>
                  <a:pt x="106" y="94"/>
                </a:lnTo>
                <a:lnTo>
                  <a:pt x="94" y="107"/>
                </a:lnTo>
                <a:lnTo>
                  <a:pt x="77" y="115"/>
                </a:lnTo>
                <a:lnTo>
                  <a:pt x="59" y="118"/>
                </a:lnTo>
                <a:lnTo>
                  <a:pt x="41" y="115"/>
                </a:lnTo>
                <a:lnTo>
                  <a:pt x="25" y="107"/>
                </a:lnTo>
                <a:lnTo>
                  <a:pt x="12" y="94"/>
                </a:lnTo>
                <a:lnTo>
                  <a:pt x="3" y="78"/>
                </a:lnTo>
                <a:lnTo>
                  <a:pt x="0" y="59"/>
                </a:lnTo>
                <a:lnTo>
                  <a:pt x="3" y="41"/>
                </a:lnTo>
                <a:lnTo>
                  <a:pt x="12" y="25"/>
                </a:lnTo>
                <a:lnTo>
                  <a:pt x="25" y="12"/>
                </a:lnTo>
                <a:lnTo>
                  <a:pt x="41" y="3"/>
                </a:lnTo>
                <a:lnTo>
                  <a:pt x="59" y="0"/>
                </a:lnTo>
                <a:close/>
              </a:path>
            </a:pathLst>
          </a:custGeom>
          <a:solidFill>
            <a:srgbClr val="538CD5"/>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28"/>
          <p:cNvSpPr/>
          <p:nvPr/>
        </p:nvSpPr>
        <p:spPr>
          <a:xfrm>
            <a:off x="6832600" y="2616200"/>
            <a:ext cx="103188" cy="101600"/>
          </a:xfrm>
          <a:custGeom>
            <a:rect b="b" l="l" r="r" t="t"/>
            <a:pathLst>
              <a:path extrusionOk="0" h="141" w="141">
                <a:moveTo>
                  <a:pt x="71" y="24"/>
                </a:moveTo>
                <a:lnTo>
                  <a:pt x="56" y="26"/>
                </a:lnTo>
                <a:lnTo>
                  <a:pt x="43" y="33"/>
                </a:lnTo>
                <a:lnTo>
                  <a:pt x="33" y="42"/>
                </a:lnTo>
                <a:lnTo>
                  <a:pt x="27" y="56"/>
                </a:lnTo>
                <a:lnTo>
                  <a:pt x="24" y="70"/>
                </a:lnTo>
                <a:lnTo>
                  <a:pt x="27" y="85"/>
                </a:lnTo>
                <a:lnTo>
                  <a:pt x="33" y="98"/>
                </a:lnTo>
                <a:lnTo>
                  <a:pt x="43" y="108"/>
                </a:lnTo>
                <a:lnTo>
                  <a:pt x="56" y="115"/>
                </a:lnTo>
                <a:lnTo>
                  <a:pt x="71" y="117"/>
                </a:lnTo>
                <a:lnTo>
                  <a:pt x="86" y="115"/>
                </a:lnTo>
                <a:lnTo>
                  <a:pt x="99" y="108"/>
                </a:lnTo>
                <a:lnTo>
                  <a:pt x="108" y="98"/>
                </a:lnTo>
                <a:lnTo>
                  <a:pt x="116" y="85"/>
                </a:lnTo>
                <a:lnTo>
                  <a:pt x="118" y="70"/>
                </a:lnTo>
                <a:lnTo>
                  <a:pt x="116" y="56"/>
                </a:lnTo>
                <a:lnTo>
                  <a:pt x="108" y="42"/>
                </a:lnTo>
                <a:lnTo>
                  <a:pt x="99" y="33"/>
                </a:lnTo>
                <a:lnTo>
                  <a:pt x="86" y="26"/>
                </a:lnTo>
                <a:lnTo>
                  <a:pt x="71" y="24"/>
                </a:lnTo>
                <a:close/>
                <a:moveTo>
                  <a:pt x="71" y="0"/>
                </a:moveTo>
                <a:lnTo>
                  <a:pt x="90" y="2"/>
                </a:lnTo>
                <a:lnTo>
                  <a:pt x="106" y="9"/>
                </a:lnTo>
                <a:lnTo>
                  <a:pt x="121" y="20"/>
                </a:lnTo>
                <a:lnTo>
                  <a:pt x="132" y="35"/>
                </a:lnTo>
                <a:lnTo>
                  <a:pt x="139" y="52"/>
                </a:lnTo>
                <a:lnTo>
                  <a:pt x="141" y="70"/>
                </a:lnTo>
                <a:lnTo>
                  <a:pt x="139" y="89"/>
                </a:lnTo>
                <a:lnTo>
                  <a:pt x="132" y="106"/>
                </a:lnTo>
                <a:lnTo>
                  <a:pt x="121" y="120"/>
                </a:lnTo>
                <a:lnTo>
                  <a:pt x="106" y="132"/>
                </a:lnTo>
                <a:lnTo>
                  <a:pt x="90" y="138"/>
                </a:lnTo>
                <a:lnTo>
                  <a:pt x="71" y="141"/>
                </a:lnTo>
                <a:lnTo>
                  <a:pt x="52" y="138"/>
                </a:lnTo>
                <a:lnTo>
                  <a:pt x="36" y="132"/>
                </a:lnTo>
                <a:lnTo>
                  <a:pt x="21" y="120"/>
                </a:lnTo>
                <a:lnTo>
                  <a:pt x="10" y="106"/>
                </a:lnTo>
                <a:lnTo>
                  <a:pt x="3" y="89"/>
                </a:lnTo>
                <a:lnTo>
                  <a:pt x="0" y="70"/>
                </a:lnTo>
                <a:lnTo>
                  <a:pt x="3" y="52"/>
                </a:lnTo>
                <a:lnTo>
                  <a:pt x="10" y="35"/>
                </a:lnTo>
                <a:lnTo>
                  <a:pt x="21" y="20"/>
                </a:lnTo>
                <a:lnTo>
                  <a:pt x="36"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60" name="Google Shape;760;p28"/>
          <p:cNvGrpSpPr/>
          <p:nvPr/>
        </p:nvGrpSpPr>
        <p:grpSpPr>
          <a:xfrm>
            <a:off x="7519988" y="1711325"/>
            <a:ext cx="101600" cy="100013"/>
            <a:chOff x="6784516" y="1859741"/>
            <a:chExt cx="102347" cy="99783"/>
          </a:xfrm>
        </p:grpSpPr>
        <p:sp>
          <p:nvSpPr>
            <p:cNvPr id="761" name="Google Shape;761;p28"/>
            <p:cNvSpPr/>
            <p:nvPr/>
          </p:nvSpPr>
          <p:spPr>
            <a:xfrm>
              <a:off x="6791826" y="1866868"/>
              <a:ext cx="86264" cy="84103"/>
            </a:xfrm>
            <a:custGeom>
              <a:rect b="b" l="l" r="r" t="t"/>
              <a:pathLst>
                <a:path extrusionOk="0" h="117" w="117">
                  <a:moveTo>
                    <a:pt x="58" y="0"/>
                  </a:moveTo>
                  <a:lnTo>
                    <a:pt x="77" y="3"/>
                  </a:lnTo>
                  <a:lnTo>
                    <a:pt x="94" y="10"/>
                  </a:lnTo>
                  <a:lnTo>
                    <a:pt x="105" y="23"/>
                  </a:lnTo>
                  <a:lnTo>
                    <a:pt x="114" y="39"/>
                  </a:lnTo>
                  <a:lnTo>
                    <a:pt x="117" y="58"/>
                  </a:lnTo>
                  <a:lnTo>
                    <a:pt x="114" y="77"/>
                  </a:lnTo>
                  <a:lnTo>
                    <a:pt x="105" y="93"/>
                  </a:lnTo>
                  <a:lnTo>
                    <a:pt x="94" y="105"/>
                  </a:lnTo>
                  <a:lnTo>
                    <a:pt x="77" y="114"/>
                  </a:lnTo>
                  <a:lnTo>
                    <a:pt x="58" y="117"/>
                  </a:lnTo>
                  <a:lnTo>
                    <a:pt x="40" y="114"/>
                  </a:lnTo>
                  <a:lnTo>
                    <a:pt x="24" y="105"/>
                  </a:lnTo>
                  <a:lnTo>
                    <a:pt x="12" y="93"/>
                  </a:lnTo>
                  <a:lnTo>
                    <a:pt x="2" y="77"/>
                  </a:lnTo>
                  <a:lnTo>
                    <a:pt x="0" y="58"/>
                  </a:lnTo>
                  <a:lnTo>
                    <a:pt x="2" y="39"/>
                  </a:lnTo>
                  <a:lnTo>
                    <a:pt x="12" y="23"/>
                  </a:lnTo>
                  <a:lnTo>
                    <a:pt x="24" y="10"/>
                  </a:lnTo>
                  <a:lnTo>
                    <a:pt x="40" y="3"/>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28"/>
            <p:cNvSpPr/>
            <p:nvPr/>
          </p:nvSpPr>
          <p:spPr>
            <a:xfrm>
              <a:off x="6784516" y="1859741"/>
              <a:ext cx="102347" cy="99783"/>
            </a:xfrm>
            <a:custGeom>
              <a:rect b="b" l="l" r="r" t="t"/>
              <a:pathLst>
                <a:path extrusionOk="0" h="141" w="141">
                  <a:moveTo>
                    <a:pt x="70" y="24"/>
                  </a:moveTo>
                  <a:lnTo>
                    <a:pt x="59" y="26"/>
                  </a:lnTo>
                  <a:lnTo>
                    <a:pt x="47" y="30"/>
                  </a:lnTo>
                  <a:lnTo>
                    <a:pt x="37" y="37"/>
                  </a:lnTo>
                  <a:lnTo>
                    <a:pt x="30" y="47"/>
                  </a:lnTo>
                  <a:lnTo>
                    <a:pt x="26" y="58"/>
                  </a:lnTo>
                  <a:lnTo>
                    <a:pt x="24" y="70"/>
                  </a:lnTo>
                  <a:lnTo>
                    <a:pt x="26" y="82"/>
                  </a:lnTo>
                  <a:lnTo>
                    <a:pt x="30" y="94"/>
                  </a:lnTo>
                  <a:lnTo>
                    <a:pt x="37" y="104"/>
                  </a:lnTo>
                  <a:lnTo>
                    <a:pt x="47" y="111"/>
                  </a:lnTo>
                  <a:lnTo>
                    <a:pt x="59" y="115"/>
                  </a:lnTo>
                  <a:lnTo>
                    <a:pt x="70" y="117"/>
                  </a:lnTo>
                  <a:lnTo>
                    <a:pt x="85" y="114"/>
                  </a:lnTo>
                  <a:lnTo>
                    <a:pt x="98" y="108"/>
                  </a:lnTo>
                  <a:lnTo>
                    <a:pt x="108" y="98"/>
                  </a:lnTo>
                  <a:lnTo>
                    <a:pt x="115" y="85"/>
                  </a:lnTo>
                  <a:lnTo>
                    <a:pt x="117" y="70"/>
                  </a:lnTo>
                  <a:lnTo>
                    <a:pt x="115" y="56"/>
                  </a:lnTo>
                  <a:lnTo>
                    <a:pt x="108" y="43"/>
                  </a:lnTo>
                  <a:lnTo>
                    <a:pt x="98" y="33"/>
                  </a:lnTo>
                  <a:lnTo>
                    <a:pt x="85" y="26"/>
                  </a:lnTo>
                  <a:lnTo>
                    <a:pt x="70" y="24"/>
                  </a:lnTo>
                  <a:close/>
                  <a:moveTo>
                    <a:pt x="70" y="0"/>
                  </a:moveTo>
                  <a:lnTo>
                    <a:pt x="90" y="2"/>
                  </a:lnTo>
                  <a:lnTo>
                    <a:pt x="106" y="10"/>
                  </a:lnTo>
                  <a:lnTo>
                    <a:pt x="121" y="20"/>
                  </a:lnTo>
                  <a:lnTo>
                    <a:pt x="131" y="34"/>
                  </a:lnTo>
                  <a:lnTo>
                    <a:pt x="139" y="51"/>
                  </a:lnTo>
                  <a:lnTo>
                    <a:pt x="141" y="70"/>
                  </a:lnTo>
                  <a:lnTo>
                    <a:pt x="139" y="89"/>
                  </a:lnTo>
                  <a:lnTo>
                    <a:pt x="131" y="106"/>
                  </a:lnTo>
                  <a:lnTo>
                    <a:pt x="121" y="121"/>
                  </a:lnTo>
                  <a:lnTo>
                    <a:pt x="106" y="131"/>
                  </a:lnTo>
                  <a:lnTo>
                    <a:pt x="90" y="139"/>
                  </a:lnTo>
                  <a:lnTo>
                    <a:pt x="70" y="141"/>
                  </a:lnTo>
                  <a:lnTo>
                    <a:pt x="52" y="139"/>
                  </a:lnTo>
                  <a:lnTo>
                    <a:pt x="35" y="131"/>
                  </a:lnTo>
                  <a:lnTo>
                    <a:pt x="20" y="121"/>
                  </a:lnTo>
                  <a:lnTo>
                    <a:pt x="10" y="106"/>
                  </a:lnTo>
                  <a:lnTo>
                    <a:pt x="2" y="89"/>
                  </a:lnTo>
                  <a:lnTo>
                    <a:pt x="0" y="70"/>
                  </a:lnTo>
                  <a:lnTo>
                    <a:pt x="2" y="52"/>
                  </a:lnTo>
                  <a:lnTo>
                    <a:pt x="10" y="35"/>
                  </a:lnTo>
                  <a:lnTo>
                    <a:pt x="20" y="20"/>
                  </a:lnTo>
                  <a:lnTo>
                    <a:pt x="35" y="9"/>
                  </a:lnTo>
                  <a:lnTo>
                    <a:pt x="52" y="2"/>
                  </a:lnTo>
                  <a:lnTo>
                    <a:pt x="7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63" name="Google Shape;763;p28"/>
          <p:cNvSpPr/>
          <p:nvPr/>
        </p:nvSpPr>
        <p:spPr>
          <a:xfrm>
            <a:off x="7332663" y="2141538"/>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28"/>
          <p:cNvSpPr/>
          <p:nvPr/>
        </p:nvSpPr>
        <p:spPr>
          <a:xfrm>
            <a:off x="7323138" y="2135188"/>
            <a:ext cx="104775" cy="101600"/>
          </a:xfrm>
          <a:custGeom>
            <a:rect b="b" l="l" r="r" t="t"/>
            <a:pathLst>
              <a:path extrusionOk="0" h="142" w="141">
                <a:moveTo>
                  <a:pt x="71" y="25"/>
                </a:moveTo>
                <a:lnTo>
                  <a:pt x="59" y="26"/>
                </a:lnTo>
                <a:lnTo>
                  <a:pt x="47" y="30"/>
                </a:lnTo>
                <a:lnTo>
                  <a:pt x="38" y="38"/>
                </a:lnTo>
                <a:lnTo>
                  <a:pt x="30" y="47"/>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28"/>
          <p:cNvSpPr/>
          <p:nvPr/>
        </p:nvSpPr>
        <p:spPr>
          <a:xfrm>
            <a:off x="7677150" y="2027238"/>
            <a:ext cx="85725" cy="84137"/>
          </a:xfrm>
          <a:custGeom>
            <a:rect b="b" l="l" r="r" t="t"/>
            <a:pathLst>
              <a:path extrusionOk="0" h="117" w="117">
                <a:moveTo>
                  <a:pt x="58" y="0"/>
                </a:moveTo>
                <a:lnTo>
                  <a:pt x="76" y="2"/>
                </a:lnTo>
                <a:lnTo>
                  <a:pt x="92" y="11"/>
                </a:lnTo>
                <a:lnTo>
                  <a:pt x="105" y="23"/>
                </a:lnTo>
                <a:lnTo>
                  <a:pt x="114" y="39"/>
                </a:lnTo>
                <a:lnTo>
                  <a:pt x="117" y="59"/>
                </a:lnTo>
                <a:lnTo>
                  <a:pt x="114" y="77"/>
                </a:lnTo>
                <a:lnTo>
                  <a:pt x="105" y="93"/>
                </a:lnTo>
                <a:lnTo>
                  <a:pt x="92" y="105"/>
                </a:lnTo>
                <a:lnTo>
                  <a:pt x="76" y="114"/>
                </a:lnTo>
                <a:lnTo>
                  <a:pt x="58" y="117"/>
                </a:lnTo>
                <a:lnTo>
                  <a:pt x="39" y="114"/>
                </a:lnTo>
                <a:lnTo>
                  <a:pt x="23" y="105"/>
                </a:lnTo>
                <a:lnTo>
                  <a:pt x="10" y="93"/>
                </a:lnTo>
                <a:lnTo>
                  <a:pt x="2" y="77"/>
                </a:lnTo>
                <a:lnTo>
                  <a:pt x="0" y="59"/>
                </a:lnTo>
                <a:lnTo>
                  <a:pt x="2" y="39"/>
                </a:lnTo>
                <a:lnTo>
                  <a:pt x="10" y="23"/>
                </a:lnTo>
                <a:lnTo>
                  <a:pt x="23" y="11"/>
                </a:lnTo>
                <a:lnTo>
                  <a:pt x="39" y="2"/>
                </a:lnTo>
                <a:lnTo>
                  <a:pt x="58"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28"/>
          <p:cNvSpPr/>
          <p:nvPr/>
        </p:nvSpPr>
        <p:spPr>
          <a:xfrm>
            <a:off x="7667625" y="2019300"/>
            <a:ext cx="104775" cy="100013"/>
          </a:xfrm>
          <a:custGeom>
            <a:rect b="b" l="l" r="r" t="t"/>
            <a:pathLst>
              <a:path extrusionOk="0" h="142" w="142">
                <a:moveTo>
                  <a:pt x="71" y="25"/>
                </a:moveTo>
                <a:lnTo>
                  <a:pt x="59" y="26"/>
                </a:lnTo>
                <a:lnTo>
                  <a:pt x="48" y="31"/>
                </a:lnTo>
                <a:lnTo>
                  <a:pt x="38" y="38"/>
                </a:lnTo>
                <a:lnTo>
                  <a:pt x="31" y="48"/>
                </a:lnTo>
                <a:lnTo>
                  <a:pt x="25" y="59"/>
                </a:lnTo>
                <a:lnTo>
                  <a:pt x="24" y="72"/>
                </a:lnTo>
                <a:lnTo>
                  <a:pt x="25" y="83"/>
                </a:lnTo>
                <a:lnTo>
                  <a:pt x="31" y="95"/>
                </a:lnTo>
                <a:lnTo>
                  <a:pt x="38" y="105"/>
                </a:lnTo>
                <a:lnTo>
                  <a:pt x="48" y="112"/>
                </a:lnTo>
                <a:lnTo>
                  <a:pt x="59" y="116"/>
                </a:lnTo>
                <a:lnTo>
                  <a:pt x="71" y="117"/>
                </a:lnTo>
                <a:lnTo>
                  <a:pt x="85" y="115"/>
                </a:lnTo>
                <a:lnTo>
                  <a:pt x="98" y="109"/>
                </a:lnTo>
                <a:lnTo>
                  <a:pt x="109" y="99"/>
                </a:lnTo>
                <a:lnTo>
                  <a:pt x="115" y="85"/>
                </a:lnTo>
                <a:lnTo>
                  <a:pt x="117" y="72"/>
                </a:lnTo>
                <a:lnTo>
                  <a:pt x="115" y="57"/>
                </a:lnTo>
                <a:lnTo>
                  <a:pt x="109" y="44"/>
                </a:lnTo>
                <a:lnTo>
                  <a:pt x="98" y="33"/>
                </a:lnTo>
                <a:lnTo>
                  <a:pt x="85" y="27"/>
                </a:lnTo>
                <a:lnTo>
                  <a:pt x="71" y="25"/>
                </a:lnTo>
                <a:close/>
                <a:moveTo>
                  <a:pt x="71" y="0"/>
                </a:moveTo>
                <a:lnTo>
                  <a:pt x="89" y="3"/>
                </a:lnTo>
                <a:lnTo>
                  <a:pt x="107" y="10"/>
                </a:lnTo>
                <a:lnTo>
                  <a:pt x="120" y="21"/>
                </a:lnTo>
                <a:lnTo>
                  <a:pt x="132" y="35"/>
                </a:lnTo>
                <a:lnTo>
                  <a:pt x="139" y="52"/>
                </a:lnTo>
                <a:lnTo>
                  <a:pt x="142" y="72"/>
                </a:lnTo>
                <a:lnTo>
                  <a:pt x="139" y="90"/>
                </a:lnTo>
                <a:lnTo>
                  <a:pt x="132" y="107"/>
                </a:lnTo>
                <a:lnTo>
                  <a:pt x="120" y="122"/>
                </a:lnTo>
                <a:lnTo>
                  <a:pt x="107" y="132"/>
                </a:lnTo>
                <a:lnTo>
                  <a:pt x="89" y="140"/>
                </a:lnTo>
                <a:lnTo>
                  <a:pt x="71" y="142"/>
                </a:lnTo>
                <a:lnTo>
                  <a:pt x="52" y="140"/>
                </a:lnTo>
                <a:lnTo>
                  <a:pt x="35" y="132"/>
                </a:lnTo>
                <a:lnTo>
                  <a:pt x="21" y="122"/>
                </a:lnTo>
                <a:lnTo>
                  <a:pt x="9" y="107"/>
                </a:lnTo>
                <a:lnTo>
                  <a:pt x="3" y="90"/>
                </a:lnTo>
                <a:lnTo>
                  <a:pt x="0" y="72"/>
                </a:lnTo>
                <a:lnTo>
                  <a:pt x="3" y="52"/>
                </a:lnTo>
                <a:lnTo>
                  <a:pt x="9" y="36"/>
                </a:lnTo>
                <a:lnTo>
                  <a:pt x="21" y="21"/>
                </a:lnTo>
                <a:lnTo>
                  <a:pt x="35" y="10"/>
                </a:lnTo>
                <a:lnTo>
                  <a:pt x="52" y="3"/>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7" name="Google Shape;767;p28"/>
          <p:cNvSpPr/>
          <p:nvPr/>
        </p:nvSpPr>
        <p:spPr>
          <a:xfrm>
            <a:off x="7554913" y="2598738"/>
            <a:ext cx="85725" cy="84137"/>
          </a:xfrm>
          <a:custGeom>
            <a:rect b="b" l="l" r="r" t="t"/>
            <a:pathLst>
              <a:path extrusionOk="0" h="117" w="117">
                <a:moveTo>
                  <a:pt x="59" y="0"/>
                </a:moveTo>
                <a:lnTo>
                  <a:pt x="77" y="3"/>
                </a:lnTo>
                <a:lnTo>
                  <a:pt x="94" y="12"/>
                </a:lnTo>
                <a:lnTo>
                  <a:pt x="106" y="24"/>
                </a:lnTo>
                <a:lnTo>
                  <a:pt x="114" y="40"/>
                </a:lnTo>
                <a:lnTo>
                  <a:pt x="117" y="59"/>
                </a:lnTo>
                <a:lnTo>
                  <a:pt x="114" y="78"/>
                </a:lnTo>
                <a:lnTo>
                  <a:pt x="106" y="94"/>
                </a:lnTo>
                <a:lnTo>
                  <a:pt x="94" y="107"/>
                </a:lnTo>
                <a:lnTo>
                  <a:pt x="77" y="115"/>
                </a:lnTo>
                <a:lnTo>
                  <a:pt x="59" y="117"/>
                </a:lnTo>
                <a:lnTo>
                  <a:pt x="41" y="115"/>
                </a:lnTo>
                <a:lnTo>
                  <a:pt x="25" y="107"/>
                </a:lnTo>
                <a:lnTo>
                  <a:pt x="12" y="94"/>
                </a:lnTo>
                <a:lnTo>
                  <a:pt x="3" y="78"/>
                </a:lnTo>
                <a:lnTo>
                  <a:pt x="0" y="59"/>
                </a:lnTo>
                <a:lnTo>
                  <a:pt x="3" y="40"/>
                </a:lnTo>
                <a:lnTo>
                  <a:pt x="12" y="24"/>
                </a:lnTo>
                <a:lnTo>
                  <a:pt x="25" y="12"/>
                </a:lnTo>
                <a:lnTo>
                  <a:pt x="41" y="3"/>
                </a:lnTo>
                <a:lnTo>
                  <a:pt x="59" y="0"/>
                </a:lnTo>
                <a:close/>
              </a:path>
            </a:pathLst>
          </a:custGeom>
          <a:solidFill>
            <a:srgbClr val="FF0000"/>
          </a:solid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8" name="Google Shape;768;p28"/>
          <p:cNvSpPr/>
          <p:nvPr/>
        </p:nvSpPr>
        <p:spPr>
          <a:xfrm>
            <a:off x="7545388" y="2590800"/>
            <a:ext cx="104775" cy="101600"/>
          </a:xfrm>
          <a:custGeom>
            <a:rect b="b" l="l" r="r" t="t"/>
            <a:pathLst>
              <a:path extrusionOk="0" h="142" w="141">
                <a:moveTo>
                  <a:pt x="71" y="25"/>
                </a:moveTo>
                <a:lnTo>
                  <a:pt x="59" y="26"/>
                </a:lnTo>
                <a:lnTo>
                  <a:pt x="47" y="30"/>
                </a:lnTo>
                <a:lnTo>
                  <a:pt x="38" y="38"/>
                </a:lnTo>
                <a:lnTo>
                  <a:pt x="30" y="48"/>
                </a:lnTo>
                <a:lnTo>
                  <a:pt x="26" y="59"/>
                </a:lnTo>
                <a:lnTo>
                  <a:pt x="24" y="71"/>
                </a:lnTo>
                <a:lnTo>
                  <a:pt x="26" y="83"/>
                </a:lnTo>
                <a:lnTo>
                  <a:pt x="30" y="94"/>
                </a:lnTo>
                <a:lnTo>
                  <a:pt x="38" y="104"/>
                </a:lnTo>
                <a:lnTo>
                  <a:pt x="47" y="111"/>
                </a:lnTo>
                <a:lnTo>
                  <a:pt x="59" y="116"/>
                </a:lnTo>
                <a:lnTo>
                  <a:pt x="71" y="118"/>
                </a:lnTo>
                <a:lnTo>
                  <a:pt x="86" y="115"/>
                </a:lnTo>
                <a:lnTo>
                  <a:pt x="99" y="109"/>
                </a:lnTo>
                <a:lnTo>
                  <a:pt x="108" y="98"/>
                </a:lnTo>
                <a:lnTo>
                  <a:pt x="116" y="86"/>
                </a:lnTo>
                <a:lnTo>
                  <a:pt x="118" y="71"/>
                </a:lnTo>
                <a:lnTo>
                  <a:pt x="116" y="57"/>
                </a:lnTo>
                <a:lnTo>
                  <a:pt x="108" y="44"/>
                </a:lnTo>
                <a:lnTo>
                  <a:pt x="99" y="33"/>
                </a:lnTo>
                <a:lnTo>
                  <a:pt x="86" y="27"/>
                </a:lnTo>
                <a:lnTo>
                  <a:pt x="71" y="25"/>
                </a:lnTo>
                <a:close/>
                <a:moveTo>
                  <a:pt x="71" y="0"/>
                </a:moveTo>
                <a:lnTo>
                  <a:pt x="90" y="2"/>
                </a:lnTo>
                <a:lnTo>
                  <a:pt x="106" y="10"/>
                </a:lnTo>
                <a:lnTo>
                  <a:pt x="121" y="22"/>
                </a:lnTo>
                <a:lnTo>
                  <a:pt x="132" y="35"/>
                </a:lnTo>
                <a:lnTo>
                  <a:pt x="139" y="52"/>
                </a:lnTo>
                <a:lnTo>
                  <a:pt x="141" y="71"/>
                </a:lnTo>
                <a:lnTo>
                  <a:pt x="139" y="90"/>
                </a:lnTo>
                <a:lnTo>
                  <a:pt x="132" y="107"/>
                </a:lnTo>
                <a:lnTo>
                  <a:pt x="121" y="121"/>
                </a:lnTo>
                <a:lnTo>
                  <a:pt x="106" y="132"/>
                </a:lnTo>
                <a:lnTo>
                  <a:pt x="90" y="139"/>
                </a:lnTo>
                <a:lnTo>
                  <a:pt x="71" y="142"/>
                </a:lnTo>
                <a:lnTo>
                  <a:pt x="53" y="139"/>
                </a:lnTo>
                <a:lnTo>
                  <a:pt x="36" y="132"/>
                </a:lnTo>
                <a:lnTo>
                  <a:pt x="21" y="121"/>
                </a:lnTo>
                <a:lnTo>
                  <a:pt x="10" y="106"/>
                </a:lnTo>
                <a:lnTo>
                  <a:pt x="3" y="90"/>
                </a:lnTo>
                <a:lnTo>
                  <a:pt x="0" y="71"/>
                </a:lnTo>
                <a:lnTo>
                  <a:pt x="3" y="52"/>
                </a:lnTo>
                <a:lnTo>
                  <a:pt x="10" y="35"/>
                </a:lnTo>
                <a:lnTo>
                  <a:pt x="21" y="20"/>
                </a:lnTo>
                <a:lnTo>
                  <a:pt x="36" y="10"/>
                </a:lnTo>
                <a:lnTo>
                  <a:pt x="53"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28"/>
          <p:cNvSpPr/>
          <p:nvPr/>
        </p:nvSpPr>
        <p:spPr>
          <a:xfrm>
            <a:off x="8156575" y="1647825"/>
            <a:ext cx="85725" cy="82550"/>
          </a:xfrm>
          <a:custGeom>
            <a:rect b="b" l="l" r="r" t="t"/>
            <a:pathLst>
              <a:path extrusionOk="0" h="118" w="117">
                <a:moveTo>
                  <a:pt x="58" y="0"/>
                </a:moveTo>
                <a:lnTo>
                  <a:pt x="76" y="4"/>
                </a:lnTo>
                <a:lnTo>
                  <a:pt x="92" y="11"/>
                </a:lnTo>
                <a:lnTo>
                  <a:pt x="105" y="24"/>
                </a:lnTo>
                <a:lnTo>
                  <a:pt x="114" y="40"/>
                </a:lnTo>
                <a:lnTo>
                  <a:pt x="117" y="59"/>
                </a:lnTo>
                <a:lnTo>
                  <a:pt x="114" y="77"/>
                </a:lnTo>
                <a:lnTo>
                  <a:pt x="105" y="93"/>
                </a:lnTo>
                <a:lnTo>
                  <a:pt x="92" y="106"/>
                </a:lnTo>
                <a:lnTo>
                  <a:pt x="76" y="115"/>
                </a:lnTo>
                <a:lnTo>
                  <a:pt x="58" y="118"/>
                </a:lnTo>
                <a:lnTo>
                  <a:pt x="39" y="115"/>
                </a:lnTo>
                <a:lnTo>
                  <a:pt x="23" y="106"/>
                </a:lnTo>
                <a:lnTo>
                  <a:pt x="10" y="93"/>
                </a:lnTo>
                <a:lnTo>
                  <a:pt x="2" y="77"/>
                </a:lnTo>
                <a:lnTo>
                  <a:pt x="0" y="59"/>
                </a:lnTo>
                <a:lnTo>
                  <a:pt x="2" y="40"/>
                </a:lnTo>
                <a:lnTo>
                  <a:pt x="10" y="24"/>
                </a:lnTo>
                <a:lnTo>
                  <a:pt x="23" y="11"/>
                </a:lnTo>
                <a:lnTo>
                  <a:pt x="39" y="4"/>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28"/>
          <p:cNvSpPr/>
          <p:nvPr/>
        </p:nvSpPr>
        <p:spPr>
          <a:xfrm>
            <a:off x="8148638" y="1638300"/>
            <a:ext cx="103187" cy="100013"/>
          </a:xfrm>
          <a:custGeom>
            <a:rect b="b" l="l" r="r" t="t"/>
            <a:pathLst>
              <a:path extrusionOk="0" h="141" w="142">
                <a:moveTo>
                  <a:pt x="71" y="23"/>
                </a:moveTo>
                <a:lnTo>
                  <a:pt x="59" y="25"/>
                </a:lnTo>
                <a:lnTo>
                  <a:pt x="48" y="30"/>
                </a:lnTo>
                <a:lnTo>
                  <a:pt x="38" y="37"/>
                </a:lnTo>
                <a:lnTo>
                  <a:pt x="31" y="47"/>
                </a:lnTo>
                <a:lnTo>
                  <a:pt x="25" y="57"/>
                </a:lnTo>
                <a:lnTo>
                  <a:pt x="24" y="70"/>
                </a:lnTo>
                <a:lnTo>
                  <a:pt x="25" y="82"/>
                </a:lnTo>
                <a:lnTo>
                  <a:pt x="31" y="94"/>
                </a:lnTo>
                <a:lnTo>
                  <a:pt x="38" y="103"/>
                </a:lnTo>
                <a:lnTo>
                  <a:pt x="48" y="111"/>
                </a:lnTo>
                <a:lnTo>
                  <a:pt x="59" y="115"/>
                </a:lnTo>
                <a:lnTo>
                  <a:pt x="71" y="117"/>
                </a:lnTo>
                <a:lnTo>
                  <a:pt x="85" y="114"/>
                </a:lnTo>
                <a:lnTo>
                  <a:pt x="98" y="107"/>
                </a:lnTo>
                <a:lnTo>
                  <a:pt x="109" y="98"/>
                </a:lnTo>
                <a:lnTo>
                  <a:pt x="115" y="85"/>
                </a:lnTo>
                <a:lnTo>
                  <a:pt x="117" y="70"/>
                </a:lnTo>
                <a:lnTo>
                  <a:pt x="115" y="55"/>
                </a:lnTo>
                <a:lnTo>
                  <a:pt x="109" y="42"/>
                </a:lnTo>
                <a:lnTo>
                  <a:pt x="98" y="33"/>
                </a:lnTo>
                <a:lnTo>
                  <a:pt x="85" y="25"/>
                </a:lnTo>
                <a:lnTo>
                  <a:pt x="71" y="23"/>
                </a:lnTo>
                <a:close/>
                <a:moveTo>
                  <a:pt x="71" y="0"/>
                </a:moveTo>
                <a:lnTo>
                  <a:pt x="89" y="2"/>
                </a:lnTo>
                <a:lnTo>
                  <a:pt x="107" y="9"/>
                </a:lnTo>
                <a:lnTo>
                  <a:pt x="120" y="20"/>
                </a:lnTo>
                <a:lnTo>
                  <a:pt x="132" y="34"/>
                </a:lnTo>
                <a:lnTo>
                  <a:pt x="139" y="51"/>
                </a:lnTo>
                <a:lnTo>
                  <a:pt x="142" y="70"/>
                </a:lnTo>
                <a:lnTo>
                  <a:pt x="139" y="88"/>
                </a:lnTo>
                <a:lnTo>
                  <a:pt x="132" y="105"/>
                </a:lnTo>
                <a:lnTo>
                  <a:pt x="120" y="120"/>
                </a:lnTo>
                <a:lnTo>
                  <a:pt x="107" y="131"/>
                </a:lnTo>
                <a:lnTo>
                  <a:pt x="89" y="138"/>
                </a:lnTo>
                <a:lnTo>
                  <a:pt x="71" y="141"/>
                </a:lnTo>
                <a:lnTo>
                  <a:pt x="52" y="138"/>
                </a:lnTo>
                <a:lnTo>
                  <a:pt x="36" y="131"/>
                </a:lnTo>
                <a:lnTo>
                  <a:pt x="21" y="120"/>
                </a:lnTo>
                <a:lnTo>
                  <a:pt x="9" y="105"/>
                </a:lnTo>
                <a:lnTo>
                  <a:pt x="3" y="88"/>
                </a:lnTo>
                <a:lnTo>
                  <a:pt x="0" y="70"/>
                </a:lnTo>
                <a:lnTo>
                  <a:pt x="3" y="52"/>
                </a:lnTo>
                <a:lnTo>
                  <a:pt x="9" y="35"/>
                </a:lnTo>
                <a:lnTo>
                  <a:pt x="21" y="20"/>
                </a:lnTo>
                <a:lnTo>
                  <a:pt x="36" y="8"/>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28"/>
          <p:cNvSpPr/>
          <p:nvPr/>
        </p:nvSpPr>
        <p:spPr>
          <a:xfrm>
            <a:off x="8056563" y="2214563"/>
            <a:ext cx="85725" cy="84137"/>
          </a:xfrm>
          <a:custGeom>
            <a:rect b="b" l="l" r="r" t="t"/>
            <a:pathLst>
              <a:path extrusionOk="0" h="118" w="117">
                <a:moveTo>
                  <a:pt x="59" y="0"/>
                </a:moveTo>
                <a:lnTo>
                  <a:pt x="77" y="3"/>
                </a:lnTo>
                <a:lnTo>
                  <a:pt x="93" y="12"/>
                </a:lnTo>
                <a:lnTo>
                  <a:pt x="106" y="25"/>
                </a:lnTo>
                <a:lnTo>
                  <a:pt x="114" y="41"/>
                </a:lnTo>
                <a:lnTo>
                  <a:pt x="117" y="59"/>
                </a:lnTo>
                <a:lnTo>
                  <a:pt x="114" y="78"/>
                </a:lnTo>
                <a:lnTo>
                  <a:pt x="106" y="94"/>
                </a:lnTo>
                <a:lnTo>
                  <a:pt x="93" y="107"/>
                </a:lnTo>
                <a:lnTo>
                  <a:pt x="77" y="115"/>
                </a:lnTo>
                <a:lnTo>
                  <a:pt x="59" y="118"/>
                </a:lnTo>
                <a:lnTo>
                  <a:pt x="39" y="115"/>
                </a:lnTo>
                <a:lnTo>
                  <a:pt x="23" y="107"/>
                </a:lnTo>
                <a:lnTo>
                  <a:pt x="11" y="94"/>
                </a:lnTo>
                <a:lnTo>
                  <a:pt x="2" y="78"/>
                </a:lnTo>
                <a:lnTo>
                  <a:pt x="0" y="59"/>
                </a:lnTo>
                <a:lnTo>
                  <a:pt x="2" y="41"/>
                </a:lnTo>
                <a:lnTo>
                  <a:pt x="11" y="25"/>
                </a:lnTo>
                <a:lnTo>
                  <a:pt x="23" y="12"/>
                </a:lnTo>
                <a:lnTo>
                  <a:pt x="39"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28"/>
          <p:cNvSpPr/>
          <p:nvPr/>
        </p:nvSpPr>
        <p:spPr>
          <a:xfrm>
            <a:off x="8047038" y="2206625"/>
            <a:ext cx="103187" cy="100013"/>
          </a:xfrm>
          <a:custGeom>
            <a:rect b="b" l="l" r="r" t="t"/>
            <a:pathLst>
              <a:path extrusionOk="0" h="141" w="142">
                <a:moveTo>
                  <a:pt x="72" y="24"/>
                </a:moveTo>
                <a:lnTo>
                  <a:pt x="59" y="25"/>
                </a:lnTo>
                <a:lnTo>
                  <a:pt x="48" y="29"/>
                </a:lnTo>
                <a:lnTo>
                  <a:pt x="39" y="37"/>
                </a:lnTo>
                <a:lnTo>
                  <a:pt x="31" y="46"/>
                </a:lnTo>
                <a:lnTo>
                  <a:pt x="26" y="58"/>
                </a:lnTo>
                <a:lnTo>
                  <a:pt x="25" y="70"/>
                </a:lnTo>
                <a:lnTo>
                  <a:pt x="26" y="83"/>
                </a:lnTo>
                <a:lnTo>
                  <a:pt x="31" y="93"/>
                </a:lnTo>
                <a:lnTo>
                  <a:pt x="39" y="103"/>
                </a:lnTo>
                <a:lnTo>
                  <a:pt x="48" y="110"/>
                </a:lnTo>
                <a:lnTo>
                  <a:pt x="59" y="116"/>
                </a:lnTo>
                <a:lnTo>
                  <a:pt x="72" y="117"/>
                </a:lnTo>
                <a:lnTo>
                  <a:pt x="86" y="115"/>
                </a:lnTo>
                <a:lnTo>
                  <a:pt x="98" y="108"/>
                </a:lnTo>
                <a:lnTo>
                  <a:pt x="109" y="98"/>
                </a:lnTo>
                <a:lnTo>
                  <a:pt x="115" y="85"/>
                </a:lnTo>
                <a:lnTo>
                  <a:pt x="118" y="70"/>
                </a:lnTo>
                <a:lnTo>
                  <a:pt x="115" y="56"/>
                </a:lnTo>
                <a:lnTo>
                  <a:pt x="109" y="43"/>
                </a:lnTo>
                <a:lnTo>
                  <a:pt x="98" y="33"/>
                </a:lnTo>
                <a:lnTo>
                  <a:pt x="86" y="26"/>
                </a:lnTo>
                <a:lnTo>
                  <a:pt x="72" y="24"/>
                </a:lnTo>
                <a:close/>
                <a:moveTo>
                  <a:pt x="72" y="0"/>
                </a:moveTo>
                <a:lnTo>
                  <a:pt x="90" y="2"/>
                </a:lnTo>
                <a:lnTo>
                  <a:pt x="107" y="9"/>
                </a:lnTo>
                <a:lnTo>
                  <a:pt x="121" y="21"/>
                </a:lnTo>
                <a:lnTo>
                  <a:pt x="132" y="35"/>
                </a:lnTo>
                <a:lnTo>
                  <a:pt x="139" y="52"/>
                </a:lnTo>
                <a:lnTo>
                  <a:pt x="142" y="70"/>
                </a:lnTo>
                <a:lnTo>
                  <a:pt x="139" y="89"/>
                </a:lnTo>
                <a:lnTo>
                  <a:pt x="132" y="106"/>
                </a:lnTo>
                <a:lnTo>
                  <a:pt x="121" y="120"/>
                </a:lnTo>
                <a:lnTo>
                  <a:pt x="107" y="132"/>
                </a:lnTo>
                <a:lnTo>
                  <a:pt x="90" y="138"/>
                </a:lnTo>
                <a:lnTo>
                  <a:pt x="72" y="141"/>
                </a:lnTo>
                <a:lnTo>
                  <a:pt x="52" y="138"/>
                </a:lnTo>
                <a:lnTo>
                  <a:pt x="36" y="132"/>
                </a:lnTo>
                <a:lnTo>
                  <a:pt x="22" y="120"/>
                </a:lnTo>
                <a:lnTo>
                  <a:pt x="10" y="105"/>
                </a:lnTo>
                <a:lnTo>
                  <a:pt x="3" y="89"/>
                </a:lnTo>
                <a:lnTo>
                  <a:pt x="0" y="70"/>
                </a:lnTo>
                <a:lnTo>
                  <a:pt x="3" y="52"/>
                </a:lnTo>
                <a:lnTo>
                  <a:pt x="10" y="35"/>
                </a:lnTo>
                <a:lnTo>
                  <a:pt x="22" y="20"/>
                </a:lnTo>
                <a:lnTo>
                  <a:pt x="36" y="9"/>
                </a:lnTo>
                <a:lnTo>
                  <a:pt x="52" y="2"/>
                </a:lnTo>
                <a:lnTo>
                  <a:pt x="7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73" name="Google Shape;773;p28"/>
          <p:cNvGrpSpPr/>
          <p:nvPr/>
        </p:nvGrpSpPr>
        <p:grpSpPr>
          <a:xfrm>
            <a:off x="8564563" y="2073275"/>
            <a:ext cx="103187" cy="101600"/>
            <a:chOff x="7829916" y="2221810"/>
            <a:chExt cx="103809" cy="101209"/>
          </a:xfrm>
        </p:grpSpPr>
        <p:sp>
          <p:nvSpPr>
            <p:cNvPr id="774" name="Google Shape;774;p28"/>
            <p:cNvSpPr/>
            <p:nvPr/>
          </p:nvSpPr>
          <p:spPr>
            <a:xfrm>
              <a:off x="7840151" y="2230363"/>
              <a:ext cx="84802" cy="82677"/>
            </a:xfrm>
            <a:custGeom>
              <a:rect b="b" l="l" r="r" t="t"/>
              <a:pathLst>
                <a:path extrusionOk="0" h="117" w="118">
                  <a:moveTo>
                    <a:pt x="59" y="0"/>
                  </a:moveTo>
                  <a:lnTo>
                    <a:pt x="77" y="3"/>
                  </a:lnTo>
                  <a:lnTo>
                    <a:pt x="93" y="11"/>
                  </a:lnTo>
                  <a:lnTo>
                    <a:pt x="106" y="24"/>
                  </a:lnTo>
                  <a:lnTo>
                    <a:pt x="114" y="40"/>
                  </a:lnTo>
                  <a:lnTo>
                    <a:pt x="118" y="58"/>
                  </a:lnTo>
                  <a:lnTo>
                    <a:pt x="114" y="77"/>
                  </a:lnTo>
                  <a:lnTo>
                    <a:pt x="106" y="93"/>
                  </a:lnTo>
                  <a:lnTo>
                    <a:pt x="93" y="106"/>
                  </a:lnTo>
                  <a:lnTo>
                    <a:pt x="77" y="115"/>
                  </a:lnTo>
                  <a:lnTo>
                    <a:pt x="59" y="117"/>
                  </a:lnTo>
                  <a:lnTo>
                    <a:pt x="40" y="115"/>
                  </a:lnTo>
                  <a:lnTo>
                    <a:pt x="24" y="106"/>
                  </a:lnTo>
                  <a:lnTo>
                    <a:pt x="11" y="93"/>
                  </a:lnTo>
                  <a:lnTo>
                    <a:pt x="2" y="77"/>
                  </a:lnTo>
                  <a:lnTo>
                    <a:pt x="0" y="58"/>
                  </a:lnTo>
                  <a:lnTo>
                    <a:pt x="2" y="40"/>
                  </a:lnTo>
                  <a:lnTo>
                    <a:pt x="11" y="24"/>
                  </a:lnTo>
                  <a:lnTo>
                    <a:pt x="24" y="11"/>
                  </a:lnTo>
                  <a:lnTo>
                    <a:pt x="40" y="3"/>
                  </a:lnTo>
                  <a:lnTo>
                    <a:pt x="59"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28"/>
            <p:cNvSpPr/>
            <p:nvPr/>
          </p:nvSpPr>
          <p:spPr>
            <a:xfrm>
              <a:off x="7829916" y="2221810"/>
              <a:ext cx="103809" cy="101209"/>
            </a:xfrm>
            <a:custGeom>
              <a:rect b="b" l="l" r="r" t="t"/>
              <a:pathLst>
                <a:path extrusionOk="0" h="142" w="141">
                  <a:moveTo>
                    <a:pt x="71" y="24"/>
                  </a:moveTo>
                  <a:lnTo>
                    <a:pt x="56" y="27"/>
                  </a:lnTo>
                  <a:lnTo>
                    <a:pt x="43" y="33"/>
                  </a:lnTo>
                  <a:lnTo>
                    <a:pt x="33" y="43"/>
                  </a:lnTo>
                  <a:lnTo>
                    <a:pt x="26" y="56"/>
                  </a:lnTo>
                  <a:lnTo>
                    <a:pt x="24" y="70"/>
                  </a:lnTo>
                  <a:lnTo>
                    <a:pt x="26" y="85"/>
                  </a:lnTo>
                  <a:lnTo>
                    <a:pt x="33" y="98"/>
                  </a:lnTo>
                  <a:lnTo>
                    <a:pt x="43" y="109"/>
                  </a:lnTo>
                  <a:lnTo>
                    <a:pt x="56" y="115"/>
                  </a:lnTo>
                  <a:lnTo>
                    <a:pt x="71" y="117"/>
                  </a:lnTo>
                  <a:lnTo>
                    <a:pt x="85" y="115"/>
                  </a:lnTo>
                  <a:lnTo>
                    <a:pt x="98" y="109"/>
                  </a:lnTo>
                  <a:lnTo>
                    <a:pt x="108" y="98"/>
                  </a:lnTo>
                  <a:lnTo>
                    <a:pt x="115" y="85"/>
                  </a:lnTo>
                  <a:lnTo>
                    <a:pt x="117" y="70"/>
                  </a:lnTo>
                  <a:lnTo>
                    <a:pt x="115" y="56"/>
                  </a:lnTo>
                  <a:lnTo>
                    <a:pt x="108" y="43"/>
                  </a:lnTo>
                  <a:lnTo>
                    <a:pt x="98" y="33"/>
                  </a:lnTo>
                  <a:lnTo>
                    <a:pt x="85" y="27"/>
                  </a:lnTo>
                  <a:lnTo>
                    <a:pt x="71" y="24"/>
                  </a:lnTo>
                  <a:close/>
                  <a:moveTo>
                    <a:pt x="71" y="0"/>
                  </a:moveTo>
                  <a:lnTo>
                    <a:pt x="89" y="2"/>
                  </a:lnTo>
                  <a:lnTo>
                    <a:pt x="106" y="9"/>
                  </a:lnTo>
                  <a:lnTo>
                    <a:pt x="120" y="20"/>
                  </a:lnTo>
                  <a:lnTo>
                    <a:pt x="132" y="35"/>
                  </a:lnTo>
                  <a:lnTo>
                    <a:pt x="138" y="52"/>
                  </a:lnTo>
                  <a:lnTo>
                    <a:pt x="141" y="70"/>
                  </a:lnTo>
                  <a:lnTo>
                    <a:pt x="138" y="89"/>
                  </a:lnTo>
                  <a:lnTo>
                    <a:pt x="132" y="107"/>
                  </a:lnTo>
                  <a:lnTo>
                    <a:pt x="120" y="120"/>
                  </a:lnTo>
                  <a:lnTo>
                    <a:pt x="106" y="132"/>
                  </a:lnTo>
                  <a:lnTo>
                    <a:pt x="89" y="139"/>
                  </a:lnTo>
                  <a:lnTo>
                    <a:pt x="71" y="142"/>
                  </a:lnTo>
                  <a:lnTo>
                    <a:pt x="52" y="139"/>
                  </a:lnTo>
                  <a:lnTo>
                    <a:pt x="35" y="132"/>
                  </a:lnTo>
                  <a:lnTo>
                    <a:pt x="21" y="120"/>
                  </a:lnTo>
                  <a:lnTo>
                    <a:pt x="9" y="107"/>
                  </a:lnTo>
                  <a:lnTo>
                    <a:pt x="3" y="89"/>
                  </a:lnTo>
                  <a:lnTo>
                    <a:pt x="0" y="70"/>
                  </a:lnTo>
                  <a:lnTo>
                    <a:pt x="3" y="52"/>
                  </a:lnTo>
                  <a:lnTo>
                    <a:pt x="9" y="35"/>
                  </a:lnTo>
                  <a:lnTo>
                    <a:pt x="21" y="20"/>
                  </a:lnTo>
                  <a:lnTo>
                    <a:pt x="35" y="9"/>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76" name="Google Shape;776;p28"/>
          <p:cNvSpPr/>
          <p:nvPr/>
        </p:nvSpPr>
        <p:spPr>
          <a:xfrm>
            <a:off x="8297863" y="2643188"/>
            <a:ext cx="85725" cy="84137"/>
          </a:xfrm>
          <a:custGeom>
            <a:rect b="b" l="l" r="r" t="t"/>
            <a:pathLst>
              <a:path extrusionOk="0" h="117" w="117">
                <a:moveTo>
                  <a:pt x="58" y="0"/>
                </a:moveTo>
                <a:lnTo>
                  <a:pt x="76" y="3"/>
                </a:lnTo>
                <a:lnTo>
                  <a:pt x="92" y="12"/>
                </a:lnTo>
                <a:lnTo>
                  <a:pt x="105" y="24"/>
                </a:lnTo>
                <a:lnTo>
                  <a:pt x="114" y="40"/>
                </a:lnTo>
                <a:lnTo>
                  <a:pt x="117" y="59"/>
                </a:lnTo>
                <a:lnTo>
                  <a:pt x="114" y="78"/>
                </a:lnTo>
                <a:lnTo>
                  <a:pt x="105" y="94"/>
                </a:lnTo>
                <a:lnTo>
                  <a:pt x="92" y="107"/>
                </a:lnTo>
                <a:lnTo>
                  <a:pt x="76" y="115"/>
                </a:lnTo>
                <a:lnTo>
                  <a:pt x="58" y="117"/>
                </a:lnTo>
                <a:lnTo>
                  <a:pt x="39" y="115"/>
                </a:lnTo>
                <a:lnTo>
                  <a:pt x="23" y="107"/>
                </a:lnTo>
                <a:lnTo>
                  <a:pt x="10" y="94"/>
                </a:lnTo>
                <a:lnTo>
                  <a:pt x="2" y="78"/>
                </a:lnTo>
                <a:lnTo>
                  <a:pt x="0" y="59"/>
                </a:lnTo>
                <a:lnTo>
                  <a:pt x="2" y="40"/>
                </a:lnTo>
                <a:lnTo>
                  <a:pt x="10" y="24"/>
                </a:lnTo>
                <a:lnTo>
                  <a:pt x="23" y="12"/>
                </a:lnTo>
                <a:lnTo>
                  <a:pt x="39" y="3"/>
                </a:lnTo>
                <a:lnTo>
                  <a:pt x="58" y="0"/>
                </a:lnTo>
                <a:close/>
              </a:path>
            </a:pathLst>
          </a:custGeom>
          <a:solidFill>
            <a:srgbClr val="00B050"/>
          </a:solidFill>
          <a:ln cap="flat" cmpd="sng" w="9525">
            <a:solidFill>
              <a:srgbClr val="666666"/>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28"/>
          <p:cNvSpPr/>
          <p:nvPr/>
        </p:nvSpPr>
        <p:spPr>
          <a:xfrm>
            <a:off x="8288338" y="2636838"/>
            <a:ext cx="103187" cy="101600"/>
          </a:xfrm>
          <a:custGeom>
            <a:rect b="b" l="l" r="r" t="t"/>
            <a:pathLst>
              <a:path extrusionOk="0" h="142" w="142">
                <a:moveTo>
                  <a:pt x="71" y="25"/>
                </a:moveTo>
                <a:lnTo>
                  <a:pt x="59" y="26"/>
                </a:lnTo>
                <a:lnTo>
                  <a:pt x="48" y="30"/>
                </a:lnTo>
                <a:lnTo>
                  <a:pt x="38" y="38"/>
                </a:lnTo>
                <a:lnTo>
                  <a:pt x="31" y="47"/>
                </a:lnTo>
                <a:lnTo>
                  <a:pt x="25" y="59"/>
                </a:lnTo>
                <a:lnTo>
                  <a:pt x="24" y="71"/>
                </a:lnTo>
                <a:lnTo>
                  <a:pt x="25" y="83"/>
                </a:lnTo>
                <a:lnTo>
                  <a:pt x="31" y="94"/>
                </a:lnTo>
                <a:lnTo>
                  <a:pt x="38" y="104"/>
                </a:lnTo>
                <a:lnTo>
                  <a:pt x="48" y="111"/>
                </a:lnTo>
                <a:lnTo>
                  <a:pt x="59" y="116"/>
                </a:lnTo>
                <a:lnTo>
                  <a:pt x="71" y="118"/>
                </a:lnTo>
                <a:lnTo>
                  <a:pt x="85" y="115"/>
                </a:lnTo>
                <a:lnTo>
                  <a:pt x="98" y="109"/>
                </a:lnTo>
                <a:lnTo>
                  <a:pt x="109" y="98"/>
                </a:lnTo>
                <a:lnTo>
                  <a:pt x="115" y="86"/>
                </a:lnTo>
                <a:lnTo>
                  <a:pt x="117" y="71"/>
                </a:lnTo>
                <a:lnTo>
                  <a:pt x="115" y="56"/>
                </a:lnTo>
                <a:lnTo>
                  <a:pt x="109" y="43"/>
                </a:lnTo>
                <a:lnTo>
                  <a:pt x="98" y="33"/>
                </a:lnTo>
                <a:lnTo>
                  <a:pt x="85" y="27"/>
                </a:lnTo>
                <a:lnTo>
                  <a:pt x="71" y="25"/>
                </a:lnTo>
                <a:close/>
                <a:moveTo>
                  <a:pt x="71" y="0"/>
                </a:moveTo>
                <a:lnTo>
                  <a:pt x="89" y="2"/>
                </a:lnTo>
                <a:lnTo>
                  <a:pt x="107" y="10"/>
                </a:lnTo>
                <a:lnTo>
                  <a:pt x="120" y="20"/>
                </a:lnTo>
                <a:lnTo>
                  <a:pt x="132" y="35"/>
                </a:lnTo>
                <a:lnTo>
                  <a:pt x="139" y="52"/>
                </a:lnTo>
                <a:lnTo>
                  <a:pt x="142" y="71"/>
                </a:lnTo>
                <a:lnTo>
                  <a:pt x="139" y="90"/>
                </a:lnTo>
                <a:lnTo>
                  <a:pt x="132" y="107"/>
                </a:lnTo>
                <a:lnTo>
                  <a:pt x="120" y="121"/>
                </a:lnTo>
                <a:lnTo>
                  <a:pt x="107" y="132"/>
                </a:lnTo>
                <a:lnTo>
                  <a:pt x="89" y="139"/>
                </a:lnTo>
                <a:lnTo>
                  <a:pt x="71" y="142"/>
                </a:lnTo>
                <a:lnTo>
                  <a:pt x="52" y="139"/>
                </a:lnTo>
                <a:lnTo>
                  <a:pt x="36" y="132"/>
                </a:lnTo>
                <a:lnTo>
                  <a:pt x="21" y="121"/>
                </a:lnTo>
                <a:lnTo>
                  <a:pt x="9" y="106"/>
                </a:lnTo>
                <a:lnTo>
                  <a:pt x="3" y="90"/>
                </a:lnTo>
                <a:lnTo>
                  <a:pt x="0" y="71"/>
                </a:lnTo>
                <a:lnTo>
                  <a:pt x="3" y="52"/>
                </a:lnTo>
                <a:lnTo>
                  <a:pt x="9" y="35"/>
                </a:lnTo>
                <a:lnTo>
                  <a:pt x="21" y="20"/>
                </a:lnTo>
                <a:lnTo>
                  <a:pt x="36" y="10"/>
                </a:lnTo>
                <a:lnTo>
                  <a:pt x="52" y="2"/>
                </a:lnTo>
                <a:lnTo>
                  <a:pt x="7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28"/>
          <p:cNvSpPr/>
          <p:nvPr/>
        </p:nvSpPr>
        <p:spPr>
          <a:xfrm>
            <a:off x="6261100" y="1520825"/>
            <a:ext cx="1314450" cy="1339850"/>
          </a:xfrm>
          <a:custGeom>
            <a:rect b="b" l="l" r="r" t="t"/>
            <a:pathLst>
              <a:path extrusionOk="0" h="1881" w="1799">
                <a:moveTo>
                  <a:pt x="1062" y="0"/>
                </a:moveTo>
                <a:lnTo>
                  <a:pt x="1093" y="0"/>
                </a:lnTo>
                <a:lnTo>
                  <a:pt x="1117" y="1"/>
                </a:lnTo>
                <a:lnTo>
                  <a:pt x="1136" y="3"/>
                </a:lnTo>
                <a:lnTo>
                  <a:pt x="1147" y="4"/>
                </a:lnTo>
                <a:lnTo>
                  <a:pt x="1153" y="4"/>
                </a:lnTo>
                <a:lnTo>
                  <a:pt x="1240" y="10"/>
                </a:lnTo>
                <a:lnTo>
                  <a:pt x="1322" y="19"/>
                </a:lnTo>
                <a:lnTo>
                  <a:pt x="1399" y="28"/>
                </a:lnTo>
                <a:lnTo>
                  <a:pt x="1469" y="40"/>
                </a:lnTo>
                <a:lnTo>
                  <a:pt x="1534" y="53"/>
                </a:lnTo>
                <a:lnTo>
                  <a:pt x="1593" y="67"/>
                </a:lnTo>
                <a:lnTo>
                  <a:pt x="1648" y="81"/>
                </a:lnTo>
                <a:lnTo>
                  <a:pt x="1697" y="96"/>
                </a:lnTo>
                <a:lnTo>
                  <a:pt x="1658" y="116"/>
                </a:lnTo>
                <a:lnTo>
                  <a:pt x="1621" y="138"/>
                </a:lnTo>
                <a:lnTo>
                  <a:pt x="1585" y="163"/>
                </a:lnTo>
                <a:lnTo>
                  <a:pt x="1549" y="191"/>
                </a:lnTo>
                <a:lnTo>
                  <a:pt x="1516" y="222"/>
                </a:lnTo>
                <a:lnTo>
                  <a:pt x="1486" y="257"/>
                </a:lnTo>
                <a:lnTo>
                  <a:pt x="1459" y="297"/>
                </a:lnTo>
                <a:lnTo>
                  <a:pt x="1433" y="340"/>
                </a:lnTo>
                <a:lnTo>
                  <a:pt x="1432" y="343"/>
                </a:lnTo>
                <a:lnTo>
                  <a:pt x="1428" y="351"/>
                </a:lnTo>
                <a:lnTo>
                  <a:pt x="1420" y="365"/>
                </a:lnTo>
                <a:lnTo>
                  <a:pt x="1412" y="383"/>
                </a:lnTo>
                <a:lnTo>
                  <a:pt x="1402" y="406"/>
                </a:lnTo>
                <a:lnTo>
                  <a:pt x="1392" y="433"/>
                </a:lnTo>
                <a:lnTo>
                  <a:pt x="1380" y="464"/>
                </a:lnTo>
                <a:lnTo>
                  <a:pt x="1368" y="501"/>
                </a:lnTo>
                <a:lnTo>
                  <a:pt x="1356" y="539"/>
                </a:lnTo>
                <a:lnTo>
                  <a:pt x="1346" y="583"/>
                </a:lnTo>
                <a:lnTo>
                  <a:pt x="1335" y="629"/>
                </a:lnTo>
                <a:lnTo>
                  <a:pt x="1326" y="679"/>
                </a:lnTo>
                <a:lnTo>
                  <a:pt x="1320" y="731"/>
                </a:lnTo>
                <a:lnTo>
                  <a:pt x="1316" y="788"/>
                </a:lnTo>
                <a:lnTo>
                  <a:pt x="1315" y="845"/>
                </a:lnTo>
                <a:lnTo>
                  <a:pt x="1316" y="903"/>
                </a:lnTo>
                <a:lnTo>
                  <a:pt x="1321" y="963"/>
                </a:lnTo>
                <a:lnTo>
                  <a:pt x="1329" y="1023"/>
                </a:lnTo>
                <a:lnTo>
                  <a:pt x="1341" y="1086"/>
                </a:lnTo>
                <a:lnTo>
                  <a:pt x="1357" y="1151"/>
                </a:lnTo>
                <a:lnTo>
                  <a:pt x="1369" y="1192"/>
                </a:lnTo>
                <a:lnTo>
                  <a:pt x="1385" y="1236"/>
                </a:lnTo>
                <a:lnTo>
                  <a:pt x="1404" y="1284"/>
                </a:lnTo>
                <a:lnTo>
                  <a:pt x="1429" y="1335"/>
                </a:lnTo>
                <a:lnTo>
                  <a:pt x="1457" y="1389"/>
                </a:lnTo>
                <a:lnTo>
                  <a:pt x="1490" y="1444"/>
                </a:lnTo>
                <a:lnTo>
                  <a:pt x="1528" y="1500"/>
                </a:lnTo>
                <a:lnTo>
                  <a:pt x="1572" y="1558"/>
                </a:lnTo>
                <a:lnTo>
                  <a:pt x="1574" y="1560"/>
                </a:lnTo>
                <a:lnTo>
                  <a:pt x="1579" y="1566"/>
                </a:lnTo>
                <a:lnTo>
                  <a:pt x="1588" y="1575"/>
                </a:lnTo>
                <a:lnTo>
                  <a:pt x="1600" y="1588"/>
                </a:lnTo>
                <a:lnTo>
                  <a:pt x="1613" y="1603"/>
                </a:lnTo>
                <a:lnTo>
                  <a:pt x="1632" y="1620"/>
                </a:lnTo>
                <a:lnTo>
                  <a:pt x="1652" y="1639"/>
                </a:lnTo>
                <a:lnTo>
                  <a:pt x="1675" y="1660"/>
                </a:lnTo>
                <a:lnTo>
                  <a:pt x="1702" y="1683"/>
                </a:lnTo>
                <a:lnTo>
                  <a:pt x="1732" y="1706"/>
                </a:lnTo>
                <a:lnTo>
                  <a:pt x="1764" y="1729"/>
                </a:lnTo>
                <a:lnTo>
                  <a:pt x="1799" y="1754"/>
                </a:lnTo>
                <a:lnTo>
                  <a:pt x="1756" y="1769"/>
                </a:lnTo>
                <a:lnTo>
                  <a:pt x="1713" y="1783"/>
                </a:lnTo>
                <a:lnTo>
                  <a:pt x="1668" y="1793"/>
                </a:lnTo>
                <a:lnTo>
                  <a:pt x="1624" y="1803"/>
                </a:lnTo>
                <a:lnTo>
                  <a:pt x="1580" y="1812"/>
                </a:lnTo>
                <a:lnTo>
                  <a:pt x="1538" y="1817"/>
                </a:lnTo>
                <a:lnTo>
                  <a:pt x="1498" y="1822"/>
                </a:lnTo>
                <a:lnTo>
                  <a:pt x="1461" y="1827"/>
                </a:lnTo>
                <a:lnTo>
                  <a:pt x="1428" y="1829"/>
                </a:lnTo>
                <a:lnTo>
                  <a:pt x="1399" y="1831"/>
                </a:lnTo>
                <a:lnTo>
                  <a:pt x="1376" y="1832"/>
                </a:lnTo>
                <a:lnTo>
                  <a:pt x="1357" y="1833"/>
                </a:lnTo>
                <a:lnTo>
                  <a:pt x="1346" y="1833"/>
                </a:lnTo>
                <a:lnTo>
                  <a:pt x="1340" y="1833"/>
                </a:lnTo>
                <a:lnTo>
                  <a:pt x="1291" y="1836"/>
                </a:lnTo>
                <a:lnTo>
                  <a:pt x="1246" y="1839"/>
                </a:lnTo>
                <a:lnTo>
                  <a:pt x="1206" y="1844"/>
                </a:lnTo>
                <a:lnTo>
                  <a:pt x="1168" y="1849"/>
                </a:lnTo>
                <a:lnTo>
                  <a:pt x="1131" y="1854"/>
                </a:lnTo>
                <a:lnTo>
                  <a:pt x="1096" y="1861"/>
                </a:lnTo>
                <a:lnTo>
                  <a:pt x="1029" y="1872"/>
                </a:lnTo>
                <a:lnTo>
                  <a:pt x="965" y="1879"/>
                </a:lnTo>
                <a:lnTo>
                  <a:pt x="904" y="1881"/>
                </a:lnTo>
                <a:lnTo>
                  <a:pt x="848" y="1879"/>
                </a:lnTo>
                <a:lnTo>
                  <a:pt x="795" y="1875"/>
                </a:lnTo>
                <a:lnTo>
                  <a:pt x="746" y="1867"/>
                </a:lnTo>
                <a:lnTo>
                  <a:pt x="700" y="1857"/>
                </a:lnTo>
                <a:lnTo>
                  <a:pt x="658" y="1846"/>
                </a:lnTo>
                <a:lnTo>
                  <a:pt x="618" y="1833"/>
                </a:lnTo>
                <a:lnTo>
                  <a:pt x="583" y="1820"/>
                </a:lnTo>
                <a:lnTo>
                  <a:pt x="552" y="1806"/>
                </a:lnTo>
                <a:lnTo>
                  <a:pt x="524" y="1792"/>
                </a:lnTo>
                <a:lnTo>
                  <a:pt x="501" y="1780"/>
                </a:lnTo>
                <a:lnTo>
                  <a:pt x="481" y="1768"/>
                </a:lnTo>
                <a:lnTo>
                  <a:pt x="466" y="1758"/>
                </a:lnTo>
                <a:lnTo>
                  <a:pt x="454" y="1751"/>
                </a:lnTo>
                <a:lnTo>
                  <a:pt x="446" y="1745"/>
                </a:lnTo>
                <a:lnTo>
                  <a:pt x="444" y="1743"/>
                </a:lnTo>
                <a:lnTo>
                  <a:pt x="387" y="1695"/>
                </a:lnTo>
                <a:lnTo>
                  <a:pt x="337" y="1646"/>
                </a:lnTo>
                <a:lnTo>
                  <a:pt x="292" y="1597"/>
                </a:lnTo>
                <a:lnTo>
                  <a:pt x="252" y="1548"/>
                </a:lnTo>
                <a:lnTo>
                  <a:pt x="219" y="1500"/>
                </a:lnTo>
                <a:lnTo>
                  <a:pt x="192" y="1453"/>
                </a:lnTo>
                <a:lnTo>
                  <a:pt x="167" y="1408"/>
                </a:lnTo>
                <a:lnTo>
                  <a:pt x="148" y="1365"/>
                </a:lnTo>
                <a:lnTo>
                  <a:pt x="132" y="1323"/>
                </a:lnTo>
                <a:lnTo>
                  <a:pt x="119" y="1285"/>
                </a:lnTo>
                <a:lnTo>
                  <a:pt x="110" y="1248"/>
                </a:lnTo>
                <a:lnTo>
                  <a:pt x="103" y="1216"/>
                </a:lnTo>
                <a:lnTo>
                  <a:pt x="99" y="1188"/>
                </a:lnTo>
                <a:lnTo>
                  <a:pt x="96" y="1164"/>
                </a:lnTo>
                <a:lnTo>
                  <a:pt x="93" y="1144"/>
                </a:lnTo>
                <a:lnTo>
                  <a:pt x="93" y="1130"/>
                </a:lnTo>
                <a:lnTo>
                  <a:pt x="93" y="1120"/>
                </a:lnTo>
                <a:lnTo>
                  <a:pt x="93" y="1116"/>
                </a:lnTo>
                <a:lnTo>
                  <a:pt x="92" y="1081"/>
                </a:lnTo>
                <a:lnTo>
                  <a:pt x="89" y="1047"/>
                </a:lnTo>
                <a:lnTo>
                  <a:pt x="85" y="1017"/>
                </a:lnTo>
                <a:lnTo>
                  <a:pt x="80" y="990"/>
                </a:lnTo>
                <a:lnTo>
                  <a:pt x="73" y="967"/>
                </a:lnTo>
                <a:lnTo>
                  <a:pt x="68" y="948"/>
                </a:lnTo>
                <a:lnTo>
                  <a:pt x="61" y="932"/>
                </a:lnTo>
                <a:lnTo>
                  <a:pt x="57" y="920"/>
                </a:lnTo>
                <a:lnTo>
                  <a:pt x="53" y="911"/>
                </a:lnTo>
                <a:lnTo>
                  <a:pt x="52" y="908"/>
                </a:lnTo>
                <a:lnTo>
                  <a:pt x="29" y="856"/>
                </a:lnTo>
                <a:lnTo>
                  <a:pt x="13" y="805"/>
                </a:lnTo>
                <a:lnTo>
                  <a:pt x="4" y="755"/>
                </a:lnTo>
                <a:lnTo>
                  <a:pt x="0" y="707"/>
                </a:lnTo>
                <a:lnTo>
                  <a:pt x="0" y="661"/>
                </a:lnTo>
                <a:lnTo>
                  <a:pt x="5" y="617"/>
                </a:lnTo>
                <a:lnTo>
                  <a:pt x="13" y="574"/>
                </a:lnTo>
                <a:lnTo>
                  <a:pt x="25" y="535"/>
                </a:lnTo>
                <a:lnTo>
                  <a:pt x="39" y="497"/>
                </a:lnTo>
                <a:lnTo>
                  <a:pt x="55" y="462"/>
                </a:lnTo>
                <a:lnTo>
                  <a:pt x="73" y="429"/>
                </a:lnTo>
                <a:lnTo>
                  <a:pt x="92" y="399"/>
                </a:lnTo>
                <a:lnTo>
                  <a:pt x="112" y="373"/>
                </a:lnTo>
                <a:lnTo>
                  <a:pt x="131" y="348"/>
                </a:lnTo>
                <a:lnTo>
                  <a:pt x="149" y="326"/>
                </a:lnTo>
                <a:lnTo>
                  <a:pt x="166" y="308"/>
                </a:lnTo>
                <a:lnTo>
                  <a:pt x="181" y="292"/>
                </a:lnTo>
                <a:lnTo>
                  <a:pt x="195" y="279"/>
                </a:lnTo>
                <a:lnTo>
                  <a:pt x="204" y="270"/>
                </a:lnTo>
                <a:lnTo>
                  <a:pt x="211" y="265"/>
                </a:lnTo>
                <a:lnTo>
                  <a:pt x="214" y="263"/>
                </a:lnTo>
                <a:lnTo>
                  <a:pt x="273" y="218"/>
                </a:lnTo>
                <a:lnTo>
                  <a:pt x="332" y="180"/>
                </a:lnTo>
                <a:lnTo>
                  <a:pt x="395" y="145"/>
                </a:lnTo>
                <a:lnTo>
                  <a:pt x="458" y="116"/>
                </a:lnTo>
                <a:lnTo>
                  <a:pt x="522" y="91"/>
                </a:lnTo>
                <a:lnTo>
                  <a:pt x="586" y="70"/>
                </a:lnTo>
                <a:lnTo>
                  <a:pt x="649" y="52"/>
                </a:lnTo>
                <a:lnTo>
                  <a:pt x="711" y="37"/>
                </a:lnTo>
                <a:lnTo>
                  <a:pt x="771" y="25"/>
                </a:lnTo>
                <a:lnTo>
                  <a:pt x="828" y="16"/>
                </a:lnTo>
                <a:lnTo>
                  <a:pt x="884" y="10"/>
                </a:lnTo>
                <a:lnTo>
                  <a:pt x="935" y="6"/>
                </a:lnTo>
                <a:lnTo>
                  <a:pt x="982" y="3"/>
                </a:lnTo>
                <a:lnTo>
                  <a:pt x="1025" y="0"/>
                </a:lnTo>
                <a:lnTo>
                  <a:pt x="1062" y="0"/>
                </a:lnTo>
                <a:close/>
              </a:path>
            </a:pathLst>
          </a:custGeom>
          <a:solidFill>
            <a:srgbClr val="FEBE8B"/>
          </a:solidFill>
          <a:ln cap="flat" cmpd="sng" w="9525">
            <a:solidFill>
              <a:srgbClr val="FEBE8B"/>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79" name="Google Shape;779;p28"/>
          <p:cNvGrpSpPr/>
          <p:nvPr/>
        </p:nvGrpSpPr>
        <p:grpSpPr>
          <a:xfrm>
            <a:off x="6426200" y="1649413"/>
            <a:ext cx="2185988" cy="1042987"/>
            <a:chOff x="5691703" y="1811275"/>
            <a:chExt cx="2185001" cy="1043445"/>
          </a:xfrm>
        </p:grpSpPr>
        <p:sp>
          <p:nvSpPr>
            <p:cNvPr id="780" name="Google Shape;780;p28"/>
            <p:cNvSpPr/>
            <p:nvPr/>
          </p:nvSpPr>
          <p:spPr>
            <a:xfrm>
              <a:off x="6145579" y="2294509"/>
              <a:ext cx="26318" cy="478958"/>
            </a:xfrm>
            <a:custGeom>
              <a:rect b="b" l="l" r="r" t="t"/>
              <a:pathLst>
                <a:path extrusionOk="0" h="672" w="35">
                  <a:moveTo>
                    <a:pt x="10" y="0"/>
                  </a:moveTo>
                  <a:lnTo>
                    <a:pt x="35" y="0"/>
                  </a:lnTo>
                  <a:lnTo>
                    <a:pt x="24" y="672"/>
                  </a:lnTo>
                  <a:lnTo>
                    <a:pt x="0" y="672"/>
                  </a:lnTo>
                  <a:lnTo>
                    <a:pt x="1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1" name="Google Shape;781;p28"/>
            <p:cNvGrpSpPr/>
            <p:nvPr/>
          </p:nvGrpSpPr>
          <p:grpSpPr>
            <a:xfrm>
              <a:off x="5691703" y="1811275"/>
              <a:ext cx="2185001" cy="1043445"/>
              <a:chOff x="5691703" y="1811275"/>
              <a:chExt cx="2185001" cy="1043445"/>
            </a:xfrm>
          </p:grpSpPr>
          <p:grpSp>
            <p:nvGrpSpPr>
              <p:cNvPr id="782" name="Google Shape;782;p28"/>
              <p:cNvGrpSpPr/>
              <p:nvPr/>
            </p:nvGrpSpPr>
            <p:grpSpPr>
              <a:xfrm>
                <a:off x="5691703" y="1846553"/>
                <a:ext cx="1285811" cy="1006383"/>
                <a:chOff x="5691703" y="1834794"/>
                <a:chExt cx="1285811" cy="1006383"/>
              </a:xfrm>
            </p:grpSpPr>
            <p:sp>
              <p:nvSpPr>
                <p:cNvPr id="783" name="Google Shape;783;p28"/>
                <p:cNvSpPr/>
                <p:nvPr/>
              </p:nvSpPr>
              <p:spPr>
                <a:xfrm>
                  <a:off x="6856159" y="1943843"/>
                  <a:ext cx="121355" cy="238054"/>
                </a:xfrm>
                <a:custGeom>
                  <a:rect b="b" l="l" r="r" t="t"/>
                  <a:pathLst>
                    <a:path extrusionOk="0" h="332" w="167">
                      <a:moveTo>
                        <a:pt x="23" y="0"/>
                      </a:moveTo>
                      <a:lnTo>
                        <a:pt x="167" y="323"/>
                      </a:lnTo>
                      <a:lnTo>
                        <a:pt x="144" y="332"/>
                      </a:lnTo>
                      <a:lnTo>
                        <a:pt x="0" y="9"/>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28"/>
                <p:cNvSpPr/>
                <p:nvPr/>
              </p:nvSpPr>
              <p:spPr>
                <a:xfrm>
                  <a:off x="6679245" y="2227512"/>
                  <a:ext cx="264640" cy="102634"/>
                </a:xfrm>
                <a:custGeom>
                  <a:rect b="b" l="l" r="r" t="t"/>
                  <a:pathLst>
                    <a:path extrusionOk="0" h="145" w="363">
                      <a:moveTo>
                        <a:pt x="354" y="0"/>
                      </a:moveTo>
                      <a:lnTo>
                        <a:pt x="363" y="23"/>
                      </a:lnTo>
                      <a:lnTo>
                        <a:pt x="8" y="145"/>
                      </a:lnTo>
                      <a:lnTo>
                        <a:pt x="0" y="123"/>
                      </a:lnTo>
                      <a:lnTo>
                        <a:pt x="3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5" name="Google Shape;785;p28"/>
                <p:cNvGrpSpPr/>
                <p:nvPr/>
              </p:nvGrpSpPr>
              <p:grpSpPr>
                <a:xfrm>
                  <a:off x="5691703" y="1834794"/>
                  <a:ext cx="1157982" cy="1006383"/>
                  <a:chOff x="5691703" y="1820532"/>
                  <a:chExt cx="1157982" cy="1006383"/>
                </a:xfrm>
              </p:grpSpPr>
              <p:sp>
                <p:nvSpPr>
                  <p:cNvPr id="786" name="Google Shape;786;p28"/>
                  <p:cNvSpPr/>
                  <p:nvPr/>
                </p:nvSpPr>
                <p:spPr>
                  <a:xfrm>
                    <a:off x="6652928" y="1945269"/>
                    <a:ext cx="181300" cy="352092"/>
                  </a:xfrm>
                  <a:custGeom>
                    <a:rect b="b" l="l" r="r" t="t"/>
                    <a:pathLst>
                      <a:path extrusionOk="0" h="492" w="246">
                        <a:moveTo>
                          <a:pt x="224" y="0"/>
                        </a:moveTo>
                        <a:lnTo>
                          <a:pt x="246" y="10"/>
                        </a:lnTo>
                        <a:lnTo>
                          <a:pt x="22" y="492"/>
                        </a:lnTo>
                        <a:lnTo>
                          <a:pt x="0" y="483"/>
                        </a:lnTo>
                        <a:lnTo>
                          <a:pt x="22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87" name="Google Shape;787;p28"/>
                  <p:cNvGrpSpPr/>
                  <p:nvPr/>
                </p:nvGrpSpPr>
                <p:grpSpPr>
                  <a:xfrm>
                    <a:off x="5691703" y="1820532"/>
                    <a:ext cx="1157982" cy="1006383"/>
                    <a:chOff x="5695253" y="1828380"/>
                    <a:chExt cx="1157982" cy="1006383"/>
                  </a:xfrm>
                </p:grpSpPr>
                <p:sp>
                  <p:nvSpPr>
                    <p:cNvPr id="788" name="Google Shape;788;p28"/>
                    <p:cNvSpPr/>
                    <p:nvPr/>
                  </p:nvSpPr>
                  <p:spPr>
                    <a:xfrm>
                      <a:off x="5695253" y="1876846"/>
                      <a:ext cx="342131" cy="520297"/>
                    </a:xfrm>
                    <a:custGeom>
                      <a:rect b="b" l="l" r="r" t="t"/>
                      <a:pathLst>
                        <a:path extrusionOk="0" h="730" w="468">
                          <a:moveTo>
                            <a:pt x="448" y="0"/>
                          </a:moveTo>
                          <a:lnTo>
                            <a:pt x="468" y="12"/>
                          </a:lnTo>
                          <a:lnTo>
                            <a:pt x="20" y="730"/>
                          </a:lnTo>
                          <a:lnTo>
                            <a:pt x="0" y="717"/>
                          </a:lnTo>
                          <a:lnTo>
                            <a:pt x="448"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9" name="Google Shape;789;p28"/>
                    <p:cNvSpPr/>
                    <p:nvPr/>
                  </p:nvSpPr>
                  <p:spPr>
                    <a:xfrm>
                      <a:off x="5704025" y="2454162"/>
                      <a:ext cx="409388" cy="357794"/>
                    </a:xfrm>
                    <a:custGeom>
                      <a:rect b="b" l="l" r="r" t="t"/>
                      <a:pathLst>
                        <a:path extrusionOk="0" h="502" w="560">
                          <a:moveTo>
                            <a:pt x="16" y="0"/>
                          </a:moveTo>
                          <a:lnTo>
                            <a:pt x="560" y="483"/>
                          </a:lnTo>
                          <a:lnTo>
                            <a:pt x="544" y="502"/>
                          </a:lnTo>
                          <a:lnTo>
                            <a:pt x="0" y="18"/>
                          </a:lnTo>
                          <a:lnTo>
                            <a:pt x="16"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28"/>
                    <p:cNvSpPr/>
                    <p:nvPr/>
                  </p:nvSpPr>
                  <p:spPr>
                    <a:xfrm>
                      <a:off x="6068088" y="1875420"/>
                      <a:ext cx="97961" cy="334986"/>
                    </a:xfrm>
                    <a:custGeom>
                      <a:rect b="b" l="l" r="r" t="t"/>
                      <a:pathLst>
                        <a:path extrusionOk="0" h="469" w="132">
                          <a:moveTo>
                            <a:pt x="23" y="0"/>
                          </a:moveTo>
                          <a:lnTo>
                            <a:pt x="132" y="464"/>
                          </a:lnTo>
                          <a:lnTo>
                            <a:pt x="109" y="469"/>
                          </a:lnTo>
                          <a:lnTo>
                            <a:pt x="0" y="5"/>
                          </a:lnTo>
                          <a:lnTo>
                            <a:pt x="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28"/>
                    <p:cNvSpPr/>
                    <p:nvPr/>
                  </p:nvSpPr>
                  <p:spPr>
                    <a:xfrm>
                      <a:off x="6204063" y="2263149"/>
                      <a:ext cx="394767" cy="78401"/>
                    </a:xfrm>
                    <a:custGeom>
                      <a:rect b="b" l="l" r="r" t="t"/>
                      <a:pathLst>
                        <a:path extrusionOk="0" h="110" w="539">
                          <a:moveTo>
                            <a:pt x="3" y="0"/>
                          </a:moveTo>
                          <a:lnTo>
                            <a:pt x="539" y="87"/>
                          </a:lnTo>
                          <a:lnTo>
                            <a:pt x="535" y="110"/>
                          </a:lnTo>
                          <a:lnTo>
                            <a:pt x="0" y="24"/>
                          </a:lnTo>
                          <a:lnTo>
                            <a:pt x="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28"/>
                    <p:cNvSpPr/>
                    <p:nvPr/>
                  </p:nvSpPr>
                  <p:spPr>
                    <a:xfrm>
                      <a:off x="6660238" y="2362932"/>
                      <a:ext cx="192997" cy="390579"/>
                    </a:xfrm>
                    <a:custGeom>
                      <a:rect b="b" l="l" r="r" t="t"/>
                      <a:pathLst>
                        <a:path extrusionOk="0" h="548" w="265">
                          <a:moveTo>
                            <a:pt x="22" y="0"/>
                          </a:moveTo>
                          <a:lnTo>
                            <a:pt x="265" y="539"/>
                          </a:lnTo>
                          <a:lnTo>
                            <a:pt x="243" y="548"/>
                          </a:lnTo>
                          <a:lnTo>
                            <a:pt x="0" y="10"/>
                          </a:lnTo>
                          <a:lnTo>
                            <a:pt x="2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28"/>
                    <p:cNvSpPr/>
                    <p:nvPr/>
                  </p:nvSpPr>
                  <p:spPr>
                    <a:xfrm>
                      <a:off x="6192366" y="2789148"/>
                      <a:ext cx="624316" cy="45615"/>
                    </a:xfrm>
                    <a:custGeom>
                      <a:rect b="b" l="l" r="r" t="t"/>
                      <a:pathLst>
                        <a:path extrusionOk="0" h="64" w="855">
                          <a:moveTo>
                            <a:pt x="854" y="0"/>
                          </a:moveTo>
                          <a:lnTo>
                            <a:pt x="855" y="23"/>
                          </a:lnTo>
                          <a:lnTo>
                            <a:pt x="2" y="64"/>
                          </a:lnTo>
                          <a:lnTo>
                            <a:pt x="0" y="39"/>
                          </a:lnTo>
                          <a:lnTo>
                            <a:pt x="85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28"/>
                    <p:cNvSpPr/>
                    <p:nvPr/>
                  </p:nvSpPr>
                  <p:spPr>
                    <a:xfrm>
                      <a:off x="6196753" y="1908207"/>
                      <a:ext cx="596536" cy="329284"/>
                    </a:xfrm>
                    <a:custGeom>
                      <a:rect b="b" l="l" r="r" t="t"/>
                      <a:pathLst>
                        <a:path extrusionOk="0" h="462" w="816">
                          <a:moveTo>
                            <a:pt x="805" y="0"/>
                          </a:moveTo>
                          <a:lnTo>
                            <a:pt x="816" y="22"/>
                          </a:lnTo>
                          <a:lnTo>
                            <a:pt x="12" y="462"/>
                          </a:lnTo>
                          <a:lnTo>
                            <a:pt x="0" y="441"/>
                          </a:lnTo>
                          <a:lnTo>
                            <a:pt x="80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28"/>
                    <p:cNvSpPr/>
                    <p:nvPr/>
                  </p:nvSpPr>
                  <p:spPr>
                    <a:xfrm>
                      <a:off x="6095868" y="1828380"/>
                      <a:ext cx="697421" cy="72699"/>
                    </a:xfrm>
                    <a:custGeom>
                      <a:rect b="b" l="l" r="r" t="t"/>
                      <a:pathLst>
                        <a:path extrusionOk="0" h="102" w="954">
                          <a:moveTo>
                            <a:pt x="1" y="0"/>
                          </a:moveTo>
                          <a:lnTo>
                            <a:pt x="954" y="78"/>
                          </a:lnTo>
                          <a:lnTo>
                            <a:pt x="952" y="102"/>
                          </a:lnTo>
                          <a:lnTo>
                            <a:pt x="0" y="25"/>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28"/>
                    <p:cNvSpPr/>
                    <p:nvPr/>
                  </p:nvSpPr>
                  <p:spPr>
                    <a:xfrm>
                      <a:off x="5723033" y="2254596"/>
                      <a:ext cx="400615" cy="165355"/>
                    </a:xfrm>
                    <a:custGeom>
                      <a:rect b="b" l="l" r="r" t="t"/>
                      <a:pathLst>
                        <a:path extrusionOk="0" h="232" w="549">
                          <a:moveTo>
                            <a:pt x="540" y="0"/>
                          </a:moveTo>
                          <a:lnTo>
                            <a:pt x="549" y="22"/>
                          </a:lnTo>
                          <a:lnTo>
                            <a:pt x="9" y="232"/>
                          </a:lnTo>
                          <a:lnTo>
                            <a:pt x="0" y="210"/>
                          </a:lnTo>
                          <a:lnTo>
                            <a:pt x="54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28"/>
                    <p:cNvSpPr/>
                    <p:nvPr/>
                  </p:nvSpPr>
                  <p:spPr>
                    <a:xfrm>
                      <a:off x="6185056" y="2278829"/>
                      <a:ext cx="641862" cy="498915"/>
                    </a:xfrm>
                    <a:custGeom>
                      <a:rect b="b" l="l" r="r" t="t"/>
                      <a:pathLst>
                        <a:path extrusionOk="0" h="700" w="879">
                          <a:moveTo>
                            <a:pt x="15" y="0"/>
                          </a:moveTo>
                          <a:lnTo>
                            <a:pt x="879" y="680"/>
                          </a:lnTo>
                          <a:lnTo>
                            <a:pt x="864" y="700"/>
                          </a:lnTo>
                          <a:lnTo>
                            <a:pt x="0" y="19"/>
                          </a:lnTo>
                          <a:lnTo>
                            <a:pt x="1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grpSp>
            <p:nvGrpSpPr>
              <p:cNvPr id="798" name="Google Shape;798;p28"/>
              <p:cNvGrpSpPr/>
              <p:nvPr/>
            </p:nvGrpSpPr>
            <p:grpSpPr>
              <a:xfrm>
                <a:off x="6835689" y="1811275"/>
                <a:ext cx="1041015" cy="1043445"/>
                <a:chOff x="6835689" y="1811275"/>
                <a:chExt cx="1041015" cy="1043445"/>
              </a:xfrm>
            </p:grpSpPr>
            <p:sp>
              <p:nvSpPr>
                <p:cNvPr id="799" name="Google Shape;799;p28"/>
                <p:cNvSpPr/>
                <p:nvPr/>
              </p:nvSpPr>
              <p:spPr>
                <a:xfrm>
                  <a:off x="6875166" y="1811275"/>
                  <a:ext cx="546825" cy="89805"/>
                </a:xfrm>
                <a:custGeom>
                  <a:rect b="b" l="l" r="r" t="t"/>
                  <a:pathLst>
                    <a:path extrusionOk="0" h="125" w="748">
                      <a:moveTo>
                        <a:pt x="744" y="0"/>
                      </a:moveTo>
                      <a:lnTo>
                        <a:pt x="748" y="23"/>
                      </a:lnTo>
                      <a:lnTo>
                        <a:pt x="3" y="125"/>
                      </a:lnTo>
                      <a:lnTo>
                        <a:pt x="0" y="101"/>
                      </a:lnTo>
                      <a:lnTo>
                        <a:pt x="74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28"/>
                <p:cNvSpPr/>
                <p:nvPr/>
              </p:nvSpPr>
              <p:spPr>
                <a:xfrm>
                  <a:off x="7360583" y="1875420"/>
                  <a:ext cx="106734" cy="493213"/>
                </a:xfrm>
                <a:custGeom>
                  <a:rect b="b" l="l" r="r" t="t"/>
                  <a:pathLst>
                    <a:path extrusionOk="0" h="692" w="147">
                      <a:moveTo>
                        <a:pt x="123" y="0"/>
                      </a:moveTo>
                      <a:lnTo>
                        <a:pt x="147" y="4"/>
                      </a:lnTo>
                      <a:lnTo>
                        <a:pt x="24" y="692"/>
                      </a:lnTo>
                      <a:lnTo>
                        <a:pt x="0" y="688"/>
                      </a:lnTo>
                      <a:lnTo>
                        <a:pt x="123"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28"/>
                <p:cNvSpPr/>
                <p:nvPr/>
              </p:nvSpPr>
              <p:spPr>
                <a:xfrm>
                  <a:off x="6878091" y="2257447"/>
                  <a:ext cx="119892" cy="503192"/>
                </a:xfrm>
                <a:custGeom>
                  <a:rect b="b" l="l" r="r" t="t"/>
                  <a:pathLst>
                    <a:path extrusionOk="0" h="706" w="165">
                      <a:moveTo>
                        <a:pt x="142" y="0"/>
                      </a:moveTo>
                      <a:lnTo>
                        <a:pt x="165" y="5"/>
                      </a:lnTo>
                      <a:lnTo>
                        <a:pt x="24" y="706"/>
                      </a:lnTo>
                      <a:lnTo>
                        <a:pt x="0" y="702"/>
                      </a:lnTo>
                      <a:lnTo>
                        <a:pt x="14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28"/>
                <p:cNvSpPr/>
                <p:nvPr/>
              </p:nvSpPr>
              <p:spPr>
                <a:xfrm>
                  <a:off x="7022838" y="2233214"/>
                  <a:ext cx="305579" cy="165355"/>
                </a:xfrm>
                <a:custGeom>
                  <a:rect b="b" l="l" r="r" t="t"/>
                  <a:pathLst>
                    <a:path extrusionOk="0" h="231" w="420">
                      <a:moveTo>
                        <a:pt x="11" y="0"/>
                      </a:moveTo>
                      <a:lnTo>
                        <a:pt x="420" y="210"/>
                      </a:lnTo>
                      <a:lnTo>
                        <a:pt x="408" y="231"/>
                      </a:lnTo>
                      <a:lnTo>
                        <a:pt x="0" y="21"/>
                      </a:lnTo>
                      <a:lnTo>
                        <a:pt x="1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28"/>
                <p:cNvSpPr/>
                <p:nvPr/>
              </p:nvSpPr>
              <p:spPr>
                <a:xfrm>
                  <a:off x="6902946" y="2435631"/>
                  <a:ext cx="444478" cy="353517"/>
                </a:xfrm>
                <a:custGeom>
                  <a:rect b="b" l="l" r="r" t="t"/>
                  <a:pathLst>
                    <a:path extrusionOk="0" h="496" w="609">
                      <a:moveTo>
                        <a:pt x="594" y="0"/>
                      </a:moveTo>
                      <a:lnTo>
                        <a:pt x="609" y="18"/>
                      </a:lnTo>
                      <a:lnTo>
                        <a:pt x="15" y="496"/>
                      </a:lnTo>
                      <a:lnTo>
                        <a:pt x="0" y="476"/>
                      </a:lnTo>
                      <a:lnTo>
                        <a:pt x="59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28"/>
                <p:cNvSpPr/>
                <p:nvPr/>
              </p:nvSpPr>
              <p:spPr>
                <a:xfrm>
                  <a:off x="7381053" y="2439907"/>
                  <a:ext cx="210542" cy="363496"/>
                </a:xfrm>
                <a:custGeom>
                  <a:rect b="b" l="l" r="r" t="t"/>
                  <a:pathLst>
                    <a:path extrusionOk="0" h="510" w="288">
                      <a:moveTo>
                        <a:pt x="21" y="0"/>
                      </a:moveTo>
                      <a:lnTo>
                        <a:pt x="288" y="498"/>
                      </a:lnTo>
                      <a:lnTo>
                        <a:pt x="267" y="510"/>
                      </a:lnTo>
                      <a:lnTo>
                        <a:pt x="0" y="11"/>
                      </a:lnTo>
                      <a:lnTo>
                        <a:pt x="2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28"/>
                <p:cNvSpPr/>
                <p:nvPr/>
              </p:nvSpPr>
              <p:spPr>
                <a:xfrm>
                  <a:off x="6907333" y="2796275"/>
                  <a:ext cx="655020" cy="58445"/>
                </a:xfrm>
                <a:custGeom>
                  <a:rect b="b" l="l" r="r" t="t"/>
                  <a:pathLst>
                    <a:path extrusionOk="0" h="82" w="897">
                      <a:moveTo>
                        <a:pt x="1" y="0"/>
                      </a:moveTo>
                      <a:lnTo>
                        <a:pt x="897" y="59"/>
                      </a:lnTo>
                      <a:lnTo>
                        <a:pt x="896" y="82"/>
                      </a:lnTo>
                      <a:lnTo>
                        <a:pt x="0" y="24"/>
                      </a:lnTo>
                      <a:lnTo>
                        <a:pt x="1"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28"/>
                <p:cNvSpPr/>
                <p:nvPr/>
              </p:nvSpPr>
              <p:spPr>
                <a:xfrm>
                  <a:off x="7632533" y="2313040"/>
                  <a:ext cx="244171" cy="500341"/>
                </a:xfrm>
                <a:custGeom>
                  <a:rect b="b" l="l" r="r" t="t"/>
                  <a:pathLst>
                    <a:path extrusionOk="0" h="703" w="333">
                      <a:moveTo>
                        <a:pt x="312" y="0"/>
                      </a:moveTo>
                      <a:lnTo>
                        <a:pt x="333" y="9"/>
                      </a:lnTo>
                      <a:lnTo>
                        <a:pt x="22" y="703"/>
                      </a:lnTo>
                      <a:lnTo>
                        <a:pt x="0" y="693"/>
                      </a:lnTo>
                      <a:lnTo>
                        <a:pt x="312"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28"/>
                <p:cNvSpPr/>
                <p:nvPr/>
              </p:nvSpPr>
              <p:spPr>
                <a:xfrm>
                  <a:off x="7500945" y="1849762"/>
                  <a:ext cx="369911" cy="389154"/>
                </a:xfrm>
                <a:custGeom>
                  <a:rect b="b" l="l" r="r" t="t"/>
                  <a:pathLst>
                    <a:path extrusionOk="0" h="546" w="506">
                      <a:moveTo>
                        <a:pt x="19" y="0"/>
                      </a:moveTo>
                      <a:lnTo>
                        <a:pt x="506" y="530"/>
                      </a:lnTo>
                      <a:lnTo>
                        <a:pt x="489" y="546"/>
                      </a:lnTo>
                      <a:lnTo>
                        <a:pt x="0" y="16"/>
                      </a:lnTo>
                      <a:lnTo>
                        <a:pt x="19"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28"/>
                <p:cNvSpPr/>
                <p:nvPr/>
              </p:nvSpPr>
              <p:spPr>
                <a:xfrm>
                  <a:off x="7405908" y="2267425"/>
                  <a:ext cx="432781" cy="141122"/>
                </a:xfrm>
                <a:custGeom>
                  <a:rect b="b" l="l" r="r" t="t"/>
                  <a:pathLst>
                    <a:path extrusionOk="0" h="196" w="591">
                      <a:moveTo>
                        <a:pt x="584" y="0"/>
                      </a:moveTo>
                      <a:lnTo>
                        <a:pt x="591" y="23"/>
                      </a:lnTo>
                      <a:lnTo>
                        <a:pt x="7" y="196"/>
                      </a:lnTo>
                      <a:lnTo>
                        <a:pt x="0" y="174"/>
                      </a:lnTo>
                      <a:lnTo>
                        <a:pt x="584"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9" name="Google Shape;809;p28"/>
                <p:cNvSpPr/>
                <p:nvPr/>
              </p:nvSpPr>
              <p:spPr>
                <a:xfrm>
                  <a:off x="6835689" y="1950971"/>
                  <a:ext cx="35090" cy="796839"/>
                </a:xfrm>
                <a:custGeom>
                  <a:rect b="b" l="l" r="r" t="t"/>
                  <a:pathLst>
                    <a:path extrusionOk="0" h="1118" w="50">
                      <a:moveTo>
                        <a:pt x="25" y="0"/>
                      </a:moveTo>
                      <a:lnTo>
                        <a:pt x="50" y="1117"/>
                      </a:lnTo>
                      <a:lnTo>
                        <a:pt x="26" y="1118"/>
                      </a:lnTo>
                      <a:lnTo>
                        <a:pt x="0" y="1"/>
                      </a:lnTo>
                      <a:lnTo>
                        <a:pt x="25"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0" name="Google Shape;810;p28"/>
                <p:cNvSpPr/>
                <p:nvPr/>
              </p:nvSpPr>
              <p:spPr>
                <a:xfrm>
                  <a:off x="7014065" y="1855464"/>
                  <a:ext cx="421084" cy="344964"/>
                </a:xfrm>
                <a:custGeom>
                  <a:rect b="b" l="l" r="r" t="t"/>
                  <a:pathLst>
                    <a:path extrusionOk="0" h="484" w="576">
                      <a:moveTo>
                        <a:pt x="560" y="0"/>
                      </a:moveTo>
                      <a:lnTo>
                        <a:pt x="576" y="18"/>
                      </a:lnTo>
                      <a:lnTo>
                        <a:pt x="16" y="484"/>
                      </a:lnTo>
                      <a:lnTo>
                        <a:pt x="0" y="466"/>
                      </a:lnTo>
                      <a:lnTo>
                        <a:pt x="560" y="0"/>
                      </a:lnTo>
                      <a:close/>
                    </a:path>
                  </a:pathLst>
                </a:custGeom>
                <a:solidFill>
                  <a:srgbClr val="000000"/>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sp>
        <p:nvSpPr>
          <p:cNvPr id="811" name="Google Shape;811;p28"/>
          <p:cNvSpPr/>
          <p:nvPr/>
        </p:nvSpPr>
        <p:spPr>
          <a:xfrm>
            <a:off x="6813550" y="2587625"/>
            <a:ext cx="144463"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2" name="Google Shape;812;p28"/>
          <p:cNvSpPr/>
          <p:nvPr/>
        </p:nvSpPr>
        <p:spPr>
          <a:xfrm>
            <a:off x="6357938" y="2206625"/>
            <a:ext cx="142875" cy="14287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3" name="Google Shape;813;p28"/>
          <p:cNvSpPr/>
          <p:nvPr/>
        </p:nvSpPr>
        <p:spPr>
          <a:xfrm>
            <a:off x="6824663" y="2020888"/>
            <a:ext cx="142875"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p28"/>
          <p:cNvSpPr/>
          <p:nvPr/>
        </p:nvSpPr>
        <p:spPr>
          <a:xfrm>
            <a:off x="6746875" y="1624013"/>
            <a:ext cx="144463" cy="144462"/>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5" name="Google Shape;815;p28"/>
          <p:cNvSpPr/>
          <p:nvPr/>
        </p:nvSpPr>
        <p:spPr>
          <a:xfrm>
            <a:off x="7539038" y="2560638"/>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6" name="Google Shape;816;p28"/>
          <p:cNvSpPr/>
          <p:nvPr/>
        </p:nvSpPr>
        <p:spPr>
          <a:xfrm>
            <a:off x="7307263" y="2114550"/>
            <a:ext cx="144462" cy="144463"/>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7" name="Google Shape;817;p28"/>
          <p:cNvSpPr/>
          <p:nvPr/>
        </p:nvSpPr>
        <p:spPr>
          <a:xfrm>
            <a:off x="7656513" y="1995488"/>
            <a:ext cx="144462"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p28"/>
          <p:cNvSpPr/>
          <p:nvPr/>
        </p:nvSpPr>
        <p:spPr>
          <a:xfrm>
            <a:off x="7518400" y="1690688"/>
            <a:ext cx="142875" cy="144462"/>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 name="Google Shape;819;p28"/>
          <p:cNvSpPr/>
          <p:nvPr/>
        </p:nvSpPr>
        <p:spPr>
          <a:xfrm>
            <a:off x="8269288" y="2590800"/>
            <a:ext cx="144462"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0" name="Google Shape;820;p28"/>
          <p:cNvSpPr/>
          <p:nvPr/>
        </p:nvSpPr>
        <p:spPr>
          <a:xfrm>
            <a:off x="8042275" y="2200275"/>
            <a:ext cx="144463" cy="144463"/>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1" name="Google Shape;821;p28"/>
          <p:cNvSpPr/>
          <p:nvPr/>
        </p:nvSpPr>
        <p:spPr>
          <a:xfrm>
            <a:off x="8547100" y="2057400"/>
            <a:ext cx="144463" cy="14287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2" name="Google Shape;822;p28"/>
          <p:cNvSpPr/>
          <p:nvPr/>
        </p:nvSpPr>
        <p:spPr>
          <a:xfrm>
            <a:off x="8115300" y="1624013"/>
            <a:ext cx="144463" cy="144462"/>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823" name="Google Shape;823;p28"/>
          <p:cNvPicPr preferRelativeResize="0"/>
          <p:nvPr/>
        </p:nvPicPr>
        <p:blipFill rotWithShape="1">
          <a:blip r:embed="rId4">
            <a:alphaModFix/>
          </a:blip>
          <a:srcRect b="0" l="0" r="0" t="0"/>
          <a:stretch/>
        </p:blipFill>
        <p:spPr>
          <a:xfrm>
            <a:off x="1450975" y="5257800"/>
            <a:ext cx="4049713" cy="954088"/>
          </a:xfrm>
          <a:prstGeom prst="rect">
            <a:avLst/>
          </a:prstGeom>
          <a:noFill/>
          <a:ln>
            <a:noFill/>
          </a:ln>
        </p:spPr>
      </p:pic>
      <p:sp>
        <p:nvSpPr>
          <p:cNvPr id="824" name="Google Shape;824;p28"/>
          <p:cNvSpPr txBox="1"/>
          <p:nvPr/>
        </p:nvSpPr>
        <p:spPr>
          <a:xfrm>
            <a:off x="6238875" y="3065463"/>
            <a:ext cx="2325688" cy="287337"/>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Network</a:t>
            </a:r>
            <a:endParaRPr b="1" sz="1800">
              <a:solidFill>
                <a:srgbClr val="FF0066"/>
              </a:solidFill>
              <a:latin typeface="Arial"/>
              <a:ea typeface="Arial"/>
              <a:cs typeface="Arial"/>
              <a:sym typeface="Arial"/>
            </a:endParaRPr>
          </a:p>
        </p:txBody>
      </p:sp>
      <p:grpSp>
        <p:nvGrpSpPr>
          <p:cNvPr id="825" name="Google Shape;825;p28"/>
          <p:cNvGrpSpPr/>
          <p:nvPr/>
        </p:nvGrpSpPr>
        <p:grpSpPr>
          <a:xfrm>
            <a:off x="-1" y="1481138"/>
            <a:ext cx="4879976" cy="1871662"/>
            <a:chOff x="-452468" y="1628800"/>
            <a:chExt cx="4880452" cy="1872209"/>
          </a:xfrm>
        </p:grpSpPr>
        <p:sp>
          <p:nvSpPr>
            <p:cNvPr id="826" name="Google Shape;826;p28"/>
            <p:cNvSpPr txBox="1"/>
            <p:nvPr/>
          </p:nvSpPr>
          <p:spPr>
            <a:xfrm>
              <a:off x="-114282" y="1700246"/>
              <a:ext cx="1733700" cy="2889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Communities, C</a:t>
              </a:r>
              <a:endParaRPr b="1" sz="1800">
                <a:solidFill>
                  <a:schemeClr val="dk1"/>
                </a:solidFill>
                <a:latin typeface="Calibri"/>
                <a:ea typeface="Calibri"/>
                <a:cs typeface="Calibri"/>
                <a:sym typeface="Calibri"/>
              </a:endParaRPr>
            </a:p>
          </p:txBody>
        </p:sp>
        <p:sp>
          <p:nvSpPr>
            <p:cNvPr id="827" name="Google Shape;827;p28"/>
            <p:cNvSpPr txBox="1"/>
            <p:nvPr/>
          </p:nvSpPr>
          <p:spPr>
            <a:xfrm>
              <a:off x="-452468" y="3005561"/>
              <a:ext cx="1127100" cy="207900"/>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Nodes, V</a:t>
              </a:r>
              <a:endParaRPr b="1" sz="1800">
                <a:solidFill>
                  <a:schemeClr val="dk1"/>
                </a:solidFill>
                <a:latin typeface="Calibri"/>
                <a:ea typeface="Calibri"/>
                <a:cs typeface="Calibri"/>
                <a:sym typeface="Calibri"/>
              </a:endParaRPr>
            </a:p>
          </p:txBody>
        </p:sp>
        <p:sp>
          <p:nvSpPr>
            <p:cNvPr id="828" name="Google Shape;828;p28"/>
            <p:cNvSpPr txBox="1"/>
            <p:nvPr/>
          </p:nvSpPr>
          <p:spPr>
            <a:xfrm>
              <a:off x="1619423" y="3213588"/>
              <a:ext cx="2325914" cy="287421"/>
            </a:xfrm>
            <a:prstGeom prst="rect">
              <a:avLst/>
            </a:prstGeom>
            <a:noFill/>
            <a:ln>
              <a:noFill/>
            </a:ln>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rgbClr val="FF0066"/>
                  </a:solidFill>
                  <a:latin typeface="Arial"/>
                  <a:ea typeface="Arial"/>
                  <a:cs typeface="Arial"/>
                  <a:sym typeface="Arial"/>
                </a:rPr>
                <a:t>Community Affiliations</a:t>
              </a:r>
              <a:endParaRPr b="1" sz="2400">
                <a:solidFill>
                  <a:srgbClr val="FF0066"/>
                </a:solidFill>
                <a:latin typeface="Arial"/>
                <a:ea typeface="Arial"/>
                <a:cs typeface="Arial"/>
                <a:sym typeface="Arial"/>
              </a:endParaRPr>
            </a:p>
          </p:txBody>
        </p:sp>
        <p:cxnSp>
          <p:nvCxnSpPr>
            <p:cNvPr id="829" name="Google Shape;829;p28"/>
            <p:cNvCxnSpPr>
              <a:stCxn id="830" idx="7"/>
            </p:cNvCxnSpPr>
            <p:nvPr/>
          </p:nvCxnSpPr>
          <p:spPr>
            <a:xfrm flipH="1" rot="10800000">
              <a:off x="1238099" y="1989926"/>
              <a:ext cx="885900" cy="1036800"/>
            </a:xfrm>
            <a:prstGeom prst="straightConnector1">
              <a:avLst/>
            </a:prstGeom>
            <a:noFill/>
            <a:ln cap="flat" cmpd="sng" w="19050">
              <a:solidFill>
                <a:srgbClr val="538CD5"/>
              </a:solidFill>
              <a:prstDash val="solid"/>
              <a:round/>
              <a:headEnd len="sm" w="sm" type="none"/>
              <a:tailEnd len="sm" w="sm" type="none"/>
            </a:ln>
          </p:spPr>
        </p:cxnSp>
        <p:cxnSp>
          <p:nvCxnSpPr>
            <p:cNvPr id="831" name="Google Shape;831;p28"/>
            <p:cNvCxnSpPr>
              <a:stCxn id="832" idx="7"/>
            </p:cNvCxnSpPr>
            <p:nvPr/>
          </p:nvCxnSpPr>
          <p:spPr>
            <a:xfrm flipH="1" rot="10800000">
              <a:off x="1526820" y="1989926"/>
              <a:ext cx="597000" cy="1036800"/>
            </a:xfrm>
            <a:prstGeom prst="straightConnector1">
              <a:avLst/>
            </a:prstGeom>
            <a:noFill/>
            <a:ln cap="flat" cmpd="sng" w="19050">
              <a:solidFill>
                <a:srgbClr val="538CD5"/>
              </a:solidFill>
              <a:prstDash val="solid"/>
              <a:round/>
              <a:headEnd len="sm" w="sm" type="none"/>
              <a:tailEnd len="sm" w="sm" type="none"/>
            </a:ln>
          </p:spPr>
        </p:cxnSp>
        <p:cxnSp>
          <p:nvCxnSpPr>
            <p:cNvPr id="833" name="Google Shape;833;p28"/>
            <p:cNvCxnSpPr>
              <a:stCxn id="834" idx="0"/>
            </p:cNvCxnSpPr>
            <p:nvPr/>
          </p:nvCxnSpPr>
          <p:spPr>
            <a:xfrm flipH="1" rot="10800000">
              <a:off x="1763900" y="1989164"/>
              <a:ext cx="360300" cy="1016400"/>
            </a:xfrm>
            <a:prstGeom prst="straightConnector1">
              <a:avLst/>
            </a:prstGeom>
            <a:noFill/>
            <a:ln cap="flat" cmpd="sng" w="19050">
              <a:solidFill>
                <a:srgbClr val="538CD5"/>
              </a:solidFill>
              <a:prstDash val="solid"/>
              <a:round/>
              <a:headEnd len="sm" w="sm" type="none"/>
              <a:tailEnd len="sm" w="sm" type="none"/>
            </a:ln>
          </p:spPr>
        </p:cxnSp>
        <p:cxnSp>
          <p:nvCxnSpPr>
            <p:cNvPr id="835" name="Google Shape;835;p28"/>
            <p:cNvCxnSpPr>
              <a:stCxn id="836" idx="0"/>
            </p:cNvCxnSpPr>
            <p:nvPr/>
          </p:nvCxnSpPr>
          <p:spPr>
            <a:xfrm flipH="1" rot="10800000">
              <a:off x="2052059" y="1989164"/>
              <a:ext cx="72900" cy="1016400"/>
            </a:xfrm>
            <a:prstGeom prst="straightConnector1">
              <a:avLst/>
            </a:prstGeom>
            <a:noFill/>
            <a:ln cap="flat" cmpd="sng" w="19050">
              <a:solidFill>
                <a:srgbClr val="538CD5"/>
              </a:solidFill>
              <a:prstDash val="solid"/>
              <a:round/>
              <a:headEnd len="sm" w="sm" type="none"/>
              <a:tailEnd len="sm" w="sm" type="none"/>
            </a:ln>
          </p:spPr>
        </p:cxnSp>
        <p:cxnSp>
          <p:nvCxnSpPr>
            <p:cNvPr id="837" name="Google Shape;837;p28"/>
            <p:cNvCxnSpPr>
              <a:stCxn id="838" idx="0"/>
            </p:cNvCxnSpPr>
            <p:nvPr/>
          </p:nvCxnSpPr>
          <p:spPr>
            <a:xfrm rot="10800000">
              <a:off x="2123424" y="1989164"/>
              <a:ext cx="216000" cy="1016400"/>
            </a:xfrm>
            <a:prstGeom prst="straightConnector1">
              <a:avLst/>
            </a:prstGeom>
            <a:noFill/>
            <a:ln cap="flat" cmpd="sng" w="19050">
              <a:solidFill>
                <a:srgbClr val="538CD5"/>
              </a:solidFill>
              <a:prstDash val="solid"/>
              <a:round/>
              <a:headEnd len="sm" w="sm" type="none"/>
              <a:tailEnd len="sm" w="sm" type="none"/>
            </a:ln>
          </p:spPr>
        </p:cxnSp>
        <p:cxnSp>
          <p:nvCxnSpPr>
            <p:cNvPr id="839" name="Google Shape;839;p28"/>
            <p:cNvCxnSpPr>
              <a:stCxn id="840" idx="1"/>
            </p:cNvCxnSpPr>
            <p:nvPr/>
          </p:nvCxnSpPr>
          <p:spPr>
            <a:xfrm rot="10800000">
              <a:off x="2124665" y="1989926"/>
              <a:ext cx="452400" cy="1036800"/>
            </a:xfrm>
            <a:prstGeom prst="straightConnector1">
              <a:avLst/>
            </a:prstGeom>
            <a:noFill/>
            <a:ln cap="flat" cmpd="sng" w="19050">
              <a:solidFill>
                <a:srgbClr val="538CD5"/>
              </a:solidFill>
              <a:prstDash val="solid"/>
              <a:round/>
              <a:headEnd len="sm" w="sm" type="none"/>
              <a:tailEnd len="sm" w="sm" type="none"/>
            </a:ln>
          </p:spPr>
        </p:cxnSp>
        <p:cxnSp>
          <p:nvCxnSpPr>
            <p:cNvPr id="841" name="Google Shape;841;p28"/>
            <p:cNvCxnSpPr>
              <a:stCxn id="842" idx="1"/>
            </p:cNvCxnSpPr>
            <p:nvPr/>
          </p:nvCxnSpPr>
          <p:spPr>
            <a:xfrm rot="10800000">
              <a:off x="2124862" y="1989926"/>
              <a:ext cx="739800" cy="1036800"/>
            </a:xfrm>
            <a:prstGeom prst="straightConnector1">
              <a:avLst/>
            </a:prstGeom>
            <a:noFill/>
            <a:ln cap="flat" cmpd="sng" w="19050">
              <a:solidFill>
                <a:srgbClr val="538CD5"/>
              </a:solidFill>
              <a:prstDash val="solid"/>
              <a:round/>
              <a:headEnd len="sm" w="sm" type="none"/>
              <a:tailEnd len="sm" w="sm" type="none"/>
            </a:ln>
          </p:spPr>
        </p:cxnSp>
        <p:cxnSp>
          <p:nvCxnSpPr>
            <p:cNvPr id="843" name="Google Shape;843;p28"/>
            <p:cNvCxnSpPr>
              <a:stCxn id="844" idx="1"/>
            </p:cNvCxnSpPr>
            <p:nvPr/>
          </p:nvCxnSpPr>
          <p:spPr>
            <a:xfrm rot="10800000">
              <a:off x="2124684" y="1989926"/>
              <a:ext cx="1028700" cy="1036800"/>
            </a:xfrm>
            <a:prstGeom prst="straightConnector1">
              <a:avLst/>
            </a:prstGeom>
            <a:noFill/>
            <a:ln cap="flat" cmpd="sng" w="19050">
              <a:solidFill>
                <a:srgbClr val="538CD5"/>
              </a:solidFill>
              <a:prstDash val="solid"/>
              <a:round/>
              <a:headEnd len="sm" w="sm" type="none"/>
              <a:tailEnd len="sm" w="sm" type="none"/>
            </a:ln>
          </p:spPr>
        </p:cxnSp>
        <p:sp>
          <p:nvSpPr>
            <p:cNvPr id="830" name="Google Shape;830;p28"/>
            <p:cNvSpPr/>
            <p:nvPr/>
          </p:nvSpPr>
          <p:spPr>
            <a:xfrm>
              <a:off x="1116136" y="3005564"/>
              <a:ext cx="142889"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p28"/>
            <p:cNvSpPr/>
            <p:nvPr/>
          </p:nvSpPr>
          <p:spPr>
            <a:xfrm>
              <a:off x="1403502" y="3005564"/>
              <a:ext cx="144476"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 name="Google Shape;834;p28"/>
            <p:cNvSpPr/>
            <p:nvPr/>
          </p:nvSpPr>
          <p:spPr>
            <a:xfrm>
              <a:off x="1692455" y="3005564"/>
              <a:ext cx="142889"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6" name="Google Shape;836;p28"/>
            <p:cNvSpPr/>
            <p:nvPr/>
          </p:nvSpPr>
          <p:spPr>
            <a:xfrm>
              <a:off x="1979820" y="3005564"/>
              <a:ext cx="144477" cy="144505"/>
            </a:xfrm>
            <a:prstGeom prst="ellipse">
              <a:avLst/>
            </a:prstGeom>
            <a:solidFill>
              <a:srgbClr val="00B0F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Google Shape;845;p28"/>
            <p:cNvSpPr/>
            <p:nvPr/>
          </p:nvSpPr>
          <p:spPr>
            <a:xfrm>
              <a:off x="3419824" y="3005564"/>
              <a:ext cx="144476"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 name="Google Shape;838;p28"/>
            <p:cNvSpPr/>
            <p:nvPr/>
          </p:nvSpPr>
          <p:spPr>
            <a:xfrm>
              <a:off x="2267186" y="3005564"/>
              <a:ext cx="144476"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p28"/>
            <p:cNvSpPr/>
            <p:nvPr/>
          </p:nvSpPr>
          <p:spPr>
            <a:xfrm>
              <a:off x="2556139" y="3005564"/>
              <a:ext cx="142889"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2" name="Google Shape;842;p28"/>
            <p:cNvSpPr/>
            <p:nvPr/>
          </p:nvSpPr>
          <p:spPr>
            <a:xfrm>
              <a:off x="2843504" y="3005564"/>
              <a:ext cx="144477"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p28"/>
            <p:cNvSpPr/>
            <p:nvPr/>
          </p:nvSpPr>
          <p:spPr>
            <a:xfrm>
              <a:off x="3132458" y="3005564"/>
              <a:ext cx="142889" cy="144505"/>
            </a:xfrm>
            <a:prstGeom prst="ellipse">
              <a:avLst/>
            </a:prstGeom>
            <a:solidFill>
              <a:srgbClr val="FF000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6" name="Google Shape;846;p28"/>
            <p:cNvSpPr/>
            <p:nvPr/>
          </p:nvSpPr>
          <p:spPr>
            <a:xfrm>
              <a:off x="3707189" y="3005564"/>
              <a:ext cx="144477"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7" name="Google Shape;847;p28"/>
            <p:cNvSpPr/>
            <p:nvPr/>
          </p:nvSpPr>
          <p:spPr>
            <a:xfrm>
              <a:off x="3996142" y="3005564"/>
              <a:ext cx="144477"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8" name="Google Shape;848;p28"/>
            <p:cNvSpPr/>
            <p:nvPr/>
          </p:nvSpPr>
          <p:spPr>
            <a:xfrm>
              <a:off x="4283508" y="3005564"/>
              <a:ext cx="144476" cy="144505"/>
            </a:xfrm>
            <a:prstGeom prst="ellipse">
              <a:avLst/>
            </a:prstGeom>
            <a:solidFill>
              <a:srgbClr val="00B050"/>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49" name="Google Shape;849;p28"/>
            <p:cNvCxnSpPr>
              <a:stCxn id="838" idx="7"/>
            </p:cNvCxnSpPr>
            <p:nvPr/>
          </p:nvCxnSpPr>
          <p:spPr>
            <a:xfrm flipH="1" rot="10800000">
              <a:off x="2390504" y="1989926"/>
              <a:ext cx="741300" cy="1036800"/>
            </a:xfrm>
            <a:prstGeom prst="straightConnector1">
              <a:avLst/>
            </a:prstGeom>
            <a:noFill/>
            <a:ln cap="flat" cmpd="sng" w="19050">
              <a:solidFill>
                <a:srgbClr val="00B050"/>
              </a:solidFill>
              <a:prstDash val="solid"/>
              <a:round/>
              <a:headEnd len="sm" w="sm" type="none"/>
              <a:tailEnd len="sm" w="sm" type="none"/>
            </a:ln>
          </p:spPr>
        </p:cxnSp>
        <p:cxnSp>
          <p:nvCxnSpPr>
            <p:cNvPr id="850" name="Google Shape;850;p28"/>
            <p:cNvCxnSpPr>
              <a:stCxn id="840" idx="0"/>
            </p:cNvCxnSpPr>
            <p:nvPr/>
          </p:nvCxnSpPr>
          <p:spPr>
            <a:xfrm flipH="1" rot="10800000">
              <a:off x="2627584" y="1989164"/>
              <a:ext cx="504900" cy="1016400"/>
            </a:xfrm>
            <a:prstGeom prst="straightConnector1">
              <a:avLst/>
            </a:prstGeom>
            <a:noFill/>
            <a:ln cap="flat" cmpd="sng" w="19050">
              <a:solidFill>
                <a:srgbClr val="00B050"/>
              </a:solidFill>
              <a:prstDash val="solid"/>
              <a:round/>
              <a:headEnd len="sm" w="sm" type="none"/>
              <a:tailEnd len="sm" w="sm" type="none"/>
            </a:ln>
          </p:spPr>
        </p:cxnSp>
        <p:cxnSp>
          <p:nvCxnSpPr>
            <p:cNvPr id="851" name="Google Shape;851;p28"/>
            <p:cNvCxnSpPr>
              <a:stCxn id="842" idx="0"/>
            </p:cNvCxnSpPr>
            <p:nvPr/>
          </p:nvCxnSpPr>
          <p:spPr>
            <a:xfrm flipH="1" rot="10800000">
              <a:off x="2915743" y="1989164"/>
              <a:ext cx="216000" cy="1016400"/>
            </a:xfrm>
            <a:prstGeom prst="straightConnector1">
              <a:avLst/>
            </a:prstGeom>
            <a:noFill/>
            <a:ln cap="flat" cmpd="sng" w="19050">
              <a:solidFill>
                <a:srgbClr val="00B050"/>
              </a:solidFill>
              <a:prstDash val="solid"/>
              <a:round/>
              <a:headEnd len="sm" w="sm" type="none"/>
              <a:tailEnd len="sm" w="sm" type="none"/>
            </a:ln>
          </p:spPr>
        </p:cxnSp>
        <p:cxnSp>
          <p:nvCxnSpPr>
            <p:cNvPr id="852" name="Google Shape;852;p28"/>
            <p:cNvCxnSpPr>
              <a:stCxn id="844" idx="0"/>
            </p:cNvCxnSpPr>
            <p:nvPr/>
          </p:nvCxnSpPr>
          <p:spPr>
            <a:xfrm rot="10800000">
              <a:off x="3132503" y="1989164"/>
              <a:ext cx="71400" cy="1016400"/>
            </a:xfrm>
            <a:prstGeom prst="straightConnector1">
              <a:avLst/>
            </a:prstGeom>
            <a:noFill/>
            <a:ln cap="flat" cmpd="sng" w="19050">
              <a:solidFill>
                <a:srgbClr val="00B050"/>
              </a:solidFill>
              <a:prstDash val="solid"/>
              <a:round/>
              <a:headEnd len="sm" w="sm" type="none"/>
              <a:tailEnd len="sm" w="sm" type="none"/>
            </a:ln>
          </p:spPr>
        </p:cxnSp>
        <p:cxnSp>
          <p:nvCxnSpPr>
            <p:cNvPr id="853" name="Google Shape;853;p28"/>
            <p:cNvCxnSpPr>
              <a:stCxn id="845" idx="1"/>
            </p:cNvCxnSpPr>
            <p:nvPr/>
          </p:nvCxnSpPr>
          <p:spPr>
            <a:xfrm rot="10800000">
              <a:off x="3132882" y="1989926"/>
              <a:ext cx="308100" cy="1036800"/>
            </a:xfrm>
            <a:prstGeom prst="straightConnector1">
              <a:avLst/>
            </a:prstGeom>
            <a:noFill/>
            <a:ln cap="flat" cmpd="sng" w="19050">
              <a:solidFill>
                <a:srgbClr val="00B050"/>
              </a:solidFill>
              <a:prstDash val="solid"/>
              <a:round/>
              <a:headEnd len="sm" w="sm" type="none"/>
              <a:tailEnd len="sm" w="sm" type="none"/>
            </a:ln>
          </p:spPr>
        </p:cxnSp>
        <p:cxnSp>
          <p:nvCxnSpPr>
            <p:cNvPr id="854" name="Google Shape;854;p28"/>
            <p:cNvCxnSpPr>
              <a:stCxn id="846" idx="1"/>
            </p:cNvCxnSpPr>
            <p:nvPr/>
          </p:nvCxnSpPr>
          <p:spPr>
            <a:xfrm rot="10800000">
              <a:off x="3131347" y="1989926"/>
              <a:ext cx="597000" cy="1036800"/>
            </a:xfrm>
            <a:prstGeom prst="straightConnector1">
              <a:avLst/>
            </a:prstGeom>
            <a:noFill/>
            <a:ln cap="flat" cmpd="sng" w="19050">
              <a:solidFill>
                <a:srgbClr val="00B050"/>
              </a:solidFill>
              <a:prstDash val="solid"/>
              <a:round/>
              <a:headEnd len="sm" w="sm" type="none"/>
              <a:tailEnd len="sm" w="sm" type="none"/>
            </a:ln>
          </p:spPr>
        </p:cxnSp>
        <p:cxnSp>
          <p:nvCxnSpPr>
            <p:cNvPr id="855" name="Google Shape;855;p28"/>
            <p:cNvCxnSpPr>
              <a:stCxn id="847" idx="1"/>
            </p:cNvCxnSpPr>
            <p:nvPr/>
          </p:nvCxnSpPr>
          <p:spPr>
            <a:xfrm rot="10800000">
              <a:off x="3132900" y="1989926"/>
              <a:ext cx="884400" cy="1036800"/>
            </a:xfrm>
            <a:prstGeom prst="straightConnector1">
              <a:avLst/>
            </a:prstGeom>
            <a:noFill/>
            <a:ln cap="flat" cmpd="sng" w="19050">
              <a:solidFill>
                <a:srgbClr val="00B050"/>
              </a:solidFill>
              <a:prstDash val="solid"/>
              <a:round/>
              <a:headEnd len="sm" w="sm" type="none"/>
              <a:tailEnd len="sm" w="sm" type="none"/>
            </a:ln>
          </p:spPr>
        </p:cxnSp>
        <p:cxnSp>
          <p:nvCxnSpPr>
            <p:cNvPr id="856" name="Google Shape;856;p28"/>
            <p:cNvCxnSpPr>
              <a:stCxn id="848" idx="1"/>
            </p:cNvCxnSpPr>
            <p:nvPr/>
          </p:nvCxnSpPr>
          <p:spPr>
            <a:xfrm rot="10800000">
              <a:off x="3131366" y="1989926"/>
              <a:ext cx="1173300" cy="1036800"/>
            </a:xfrm>
            <a:prstGeom prst="straightConnector1">
              <a:avLst/>
            </a:prstGeom>
            <a:noFill/>
            <a:ln cap="flat" cmpd="sng" w="19050">
              <a:solidFill>
                <a:srgbClr val="00B050"/>
              </a:solidFill>
              <a:prstDash val="solid"/>
              <a:round/>
              <a:headEnd len="sm" w="sm" type="none"/>
              <a:tailEnd len="sm" w="sm" type="none"/>
            </a:ln>
          </p:spPr>
        </p:cxnSp>
        <p:sp>
          <p:nvSpPr>
            <p:cNvPr id="857" name="Google Shape;857;p28"/>
            <p:cNvSpPr txBox="1"/>
            <p:nvPr/>
          </p:nvSpPr>
          <p:spPr>
            <a:xfrm>
              <a:off x="1547664" y="1628800"/>
              <a:ext cx="4267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A</a:t>
              </a:r>
              <a:endParaRPr/>
            </a:p>
          </p:txBody>
        </p:sp>
        <p:sp>
          <p:nvSpPr>
            <p:cNvPr id="858" name="Google Shape;858;p28"/>
            <p:cNvSpPr txBox="1"/>
            <p:nvPr/>
          </p:nvSpPr>
          <p:spPr>
            <a:xfrm>
              <a:off x="2555776" y="1628800"/>
              <a:ext cx="42672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p</a:t>
              </a:r>
              <a:r>
                <a:rPr b="1" baseline="-25000" i="1" lang="en-US" sz="2000">
                  <a:solidFill>
                    <a:schemeClr val="dk1"/>
                  </a:solidFill>
                  <a:latin typeface="Times New Roman"/>
                  <a:ea typeface="Times New Roman"/>
                  <a:cs typeface="Times New Roman"/>
                  <a:sym typeface="Times New Roman"/>
                </a:rPr>
                <a:t>B</a:t>
              </a:r>
              <a:endParaRPr/>
            </a:p>
          </p:txBody>
        </p:sp>
        <p:sp>
          <p:nvSpPr>
            <p:cNvPr id="859" name="Google Shape;859;p28"/>
            <p:cNvSpPr txBox="1"/>
            <p:nvPr/>
          </p:nvSpPr>
          <p:spPr>
            <a:xfrm>
              <a:off x="-370010" y="2348141"/>
              <a:ext cx="1896900" cy="2889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lang="en-US" sz="1800">
                  <a:solidFill>
                    <a:schemeClr val="dk1"/>
                  </a:solidFill>
                  <a:latin typeface="Calibri"/>
                  <a:ea typeface="Calibri"/>
                  <a:cs typeface="Calibri"/>
                  <a:sym typeface="Calibri"/>
                </a:rPr>
                <a:t>Memberships, M</a:t>
              </a:r>
              <a:endParaRPr b="1" sz="1800">
                <a:solidFill>
                  <a:schemeClr val="dk1"/>
                </a:solidFill>
                <a:latin typeface="Calibri"/>
                <a:ea typeface="Calibri"/>
                <a:cs typeface="Calibri"/>
                <a:sym typeface="Calibri"/>
              </a:endParaRPr>
            </a:p>
          </p:txBody>
        </p:sp>
      </p:grpSp>
      <p:sp>
        <p:nvSpPr>
          <p:cNvPr id="860" name="Google Shape;860;p28"/>
          <p:cNvSpPr txBox="1"/>
          <p:nvPr/>
        </p:nvSpPr>
        <p:spPr>
          <a:xfrm>
            <a:off x="1378441" y="6058708"/>
            <a:ext cx="4554132" cy="400110"/>
          </a:xfrm>
          <a:prstGeom prst="rect">
            <a:avLst/>
          </a:prstGeom>
          <a:blipFill rotWithShape="1">
            <a:blip r:embed="rId5">
              <a:alphaModFix/>
            </a:blip>
            <a:stretch>
              <a:fillRect b="-27269" l="-1338" r="0" t="-757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861" name="Google Shape;861;p28"/>
          <p:cNvPicPr preferRelativeResize="0"/>
          <p:nvPr/>
        </p:nvPicPr>
        <p:blipFill rotWithShape="1">
          <a:blip r:embed="rId6">
            <a:alphaModFix/>
          </a:blip>
          <a:srcRect b="0" l="0" r="0" t="0"/>
          <a:stretch/>
        </p:blipFill>
        <p:spPr>
          <a:xfrm>
            <a:off x="3460750" y="1603375"/>
            <a:ext cx="298450" cy="298450"/>
          </a:xfrm>
          <a:prstGeom prst="rect">
            <a:avLst/>
          </a:prstGeom>
          <a:noFill/>
          <a:ln>
            <a:noFill/>
          </a:ln>
        </p:spPr>
      </p:pic>
      <p:pic>
        <p:nvPicPr>
          <p:cNvPr id="862" name="Google Shape;862;p28"/>
          <p:cNvPicPr preferRelativeResize="0"/>
          <p:nvPr/>
        </p:nvPicPr>
        <p:blipFill rotWithShape="1">
          <a:blip r:embed="rId7">
            <a:alphaModFix/>
          </a:blip>
          <a:srcRect b="0" l="0" r="0" t="0"/>
          <a:stretch/>
        </p:blipFill>
        <p:spPr>
          <a:xfrm>
            <a:off x="2420938" y="1603375"/>
            <a:ext cx="298450" cy="298450"/>
          </a:xfrm>
          <a:prstGeom prst="rect">
            <a:avLst/>
          </a:prstGeom>
          <a:noFill/>
          <a:ln>
            <a:noFill/>
          </a:ln>
        </p:spPr>
      </p:pic>
      <p:sp>
        <p:nvSpPr>
          <p:cNvPr id="863" name="Google Shape;863;p28"/>
          <p:cNvSpPr/>
          <p:nvPr/>
        </p:nvSpPr>
        <p:spPr>
          <a:xfrm>
            <a:off x="533400" y="6400800"/>
            <a:ext cx="8593138" cy="338138"/>
          </a:xfrm>
          <a:prstGeom prst="rect">
            <a:avLst/>
          </a:prstGeom>
          <a:noFill/>
          <a:ln>
            <a:noFill/>
          </a:ln>
        </p:spPr>
        <p:txBody>
          <a:bodyPr anchorCtr="0" anchor="t" bIns="45700" lIns="91425" spcFirstLastPara="1" rIns="91425" wrap="square" tIns="45700">
            <a:spAutoFit/>
          </a:bodyPr>
          <a:lstStyle/>
          <a:p>
            <a:pPr indent="0" lvl="1" marL="457200" marR="0" rtl="0" algn="l">
              <a:spcBef>
                <a:spcPts val="0"/>
              </a:spcBef>
              <a:spcAft>
                <a:spcPts val="0"/>
              </a:spcAft>
              <a:buNone/>
            </a:pPr>
            <a:r>
              <a:rPr b="0" i="0" lang="en-US" sz="1600" u="none" cap="none" strike="noStrike">
                <a:solidFill>
                  <a:srgbClr val="008000"/>
                </a:solidFill>
                <a:latin typeface="Arial"/>
                <a:ea typeface="Arial"/>
                <a:cs typeface="Arial"/>
                <a:sym typeface="Arial"/>
              </a:rPr>
              <a:t>Think of this as an “OR” function: If at least 1 community says “YES” we create an edge</a:t>
            </a:r>
            <a:endParaRPr/>
          </a:p>
        </p:txBody>
      </p:sp>
      <p:sp>
        <p:nvSpPr>
          <p:cNvPr id="864" name="Google Shape;864;p28"/>
          <p:cNvSpPr txBox="1"/>
          <p:nvPr/>
        </p:nvSpPr>
        <p:spPr>
          <a:xfrm>
            <a:off x="6424359" y="5739825"/>
            <a:ext cx="2567241" cy="584775"/>
          </a:xfrm>
          <a:prstGeom prst="rect">
            <a:avLst/>
          </a:prstGeom>
          <a:blipFill rotWithShape="1">
            <a:blip r:embed="rId8">
              <a:alphaModFix/>
            </a:blip>
            <a:stretch>
              <a:fillRect b="-12498" l="-1424" r="-236" t="-312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65" name="Google Shape;865;p28"/>
          <p:cNvSpPr txBox="1"/>
          <p:nvPr/>
        </p:nvSpPr>
        <p:spPr>
          <a:xfrm>
            <a:off x="5454361" y="5343198"/>
            <a:ext cx="3751348" cy="646331"/>
          </a:xfrm>
          <a:prstGeom prst="rect">
            <a:avLst/>
          </a:prstGeom>
          <a:blipFill rotWithShape="1">
            <a:blip r:embed="rId9">
              <a:alphaModFix/>
            </a:blip>
            <a:stretch>
              <a:fillRect b="-25470" l="0" r="0" t="-566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866" name="Google Shape;866;p28"/>
          <p:cNvSpPr txBox="1"/>
          <p:nvPr/>
        </p:nvSpPr>
        <p:spPr>
          <a:xfrm>
            <a:off x="5372232" y="4863708"/>
            <a:ext cx="2934968" cy="46166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alibri"/>
                <a:ea typeface="Calibri"/>
                <a:cs typeface="Calibri"/>
                <a:sym typeface="Calibri"/>
              </a:rPr>
              <a:t>between any u and 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descr="http://snap.stanford.edu/agm/ncaa.png" id="115" name="Google Shape;115;p3"/>
          <p:cNvPicPr preferRelativeResize="0"/>
          <p:nvPr/>
        </p:nvPicPr>
        <p:blipFill rotWithShape="1">
          <a:blip r:embed="rId3">
            <a:alphaModFix/>
          </a:blip>
          <a:srcRect b="0" l="0" r="0" t="0"/>
          <a:stretch/>
        </p:blipFill>
        <p:spPr>
          <a:xfrm>
            <a:off x="971550" y="1143000"/>
            <a:ext cx="7416800" cy="5719763"/>
          </a:xfrm>
          <a:prstGeom prst="rect">
            <a:avLst/>
          </a:prstGeom>
          <a:noFill/>
          <a:ln>
            <a:noFill/>
          </a:ln>
        </p:spPr>
      </p:pic>
      <p:sp>
        <p:nvSpPr>
          <p:cNvPr id="116" name="Google Shape;116;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NCAA Football Network</a:t>
            </a:r>
            <a:endParaRPr>
              <a:solidFill>
                <a:srgbClr val="337ED8"/>
              </a:solidFill>
            </a:endParaRPr>
          </a:p>
        </p:txBody>
      </p:sp>
      <p:sp>
        <p:nvSpPr>
          <p:cNvPr id="117" name="Google Shape;117;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sp>
        <p:nvSpPr>
          <p:cNvPr id="118" name="Google Shape;118;p3"/>
          <p:cNvSpPr txBox="1"/>
          <p:nvPr/>
        </p:nvSpPr>
        <p:spPr>
          <a:xfrm>
            <a:off x="6400800" y="1752600"/>
            <a:ext cx="2651125" cy="461963"/>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alibri"/>
                <a:ea typeface="Calibri"/>
                <a:cs typeface="Calibri"/>
                <a:sym typeface="Calibri"/>
              </a:rPr>
              <a:t>NCAA conferences</a:t>
            </a:r>
            <a:endParaRPr b="1" sz="2400">
              <a:solidFill>
                <a:schemeClr val="lt1"/>
              </a:solidFill>
              <a:latin typeface="Calibri"/>
              <a:ea typeface="Calibri"/>
              <a:cs typeface="Calibri"/>
              <a:sym typeface="Calibri"/>
            </a:endParaRPr>
          </a:p>
        </p:txBody>
      </p:sp>
      <p:cxnSp>
        <p:nvCxnSpPr>
          <p:cNvPr id="119" name="Google Shape;119;p3"/>
          <p:cNvCxnSpPr>
            <a:stCxn id="118" idx="1"/>
          </p:cNvCxnSpPr>
          <p:nvPr/>
        </p:nvCxnSpPr>
        <p:spPr>
          <a:xfrm flipH="1">
            <a:off x="5753100" y="1983582"/>
            <a:ext cx="647700" cy="417600"/>
          </a:xfrm>
          <a:prstGeom prst="straightConnector1">
            <a:avLst/>
          </a:prstGeom>
          <a:solidFill>
            <a:schemeClr val="dk1"/>
          </a:solidFill>
          <a:ln cap="flat" cmpd="sng" w="25400">
            <a:solidFill>
              <a:schemeClr val="dk1"/>
            </a:solidFill>
            <a:prstDash val="solid"/>
            <a:round/>
            <a:headEnd len="sm" w="sm" type="none"/>
            <a:tailEnd len="med" w="med" type="stealth"/>
          </a:ln>
        </p:spPr>
      </p:cxnSp>
      <p:sp>
        <p:nvSpPr>
          <p:cNvPr id="120" name="Google Shape;120;p3"/>
          <p:cNvSpPr txBox="1"/>
          <p:nvPr/>
        </p:nvSpPr>
        <p:spPr>
          <a:xfrm>
            <a:off x="5867400" y="6027738"/>
            <a:ext cx="32766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Football Teams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Games played</a:t>
            </a:r>
            <a:endParaRPr b="1" sz="2400">
              <a:solidFill>
                <a:schemeClr val="dk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29"/>
          <p:cNvPicPr preferRelativeResize="0"/>
          <p:nvPr/>
        </p:nvPicPr>
        <p:blipFill rotWithShape="1">
          <a:blip r:embed="rId3">
            <a:alphaModFix/>
          </a:blip>
          <a:srcRect b="0" l="0" r="0" t="0"/>
          <a:stretch/>
        </p:blipFill>
        <p:spPr>
          <a:xfrm>
            <a:off x="4279900" y="3581400"/>
            <a:ext cx="4864100" cy="3276600"/>
          </a:xfrm>
          <a:prstGeom prst="rect">
            <a:avLst/>
          </a:prstGeom>
          <a:noFill/>
          <a:ln>
            <a:noFill/>
          </a:ln>
        </p:spPr>
      </p:pic>
      <p:sp>
        <p:nvSpPr>
          <p:cNvPr id="872" name="Google Shape;872;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37ED8"/>
              </a:buClr>
              <a:buSzPts val="5400"/>
              <a:buFont typeface="Calibri"/>
              <a:buNone/>
            </a:pPr>
            <a:r>
              <a:rPr lang="en-US" sz="5400">
                <a:solidFill>
                  <a:srgbClr val="337ED8"/>
                </a:solidFill>
              </a:rPr>
              <a:t>Recap: AGM networks</a:t>
            </a:r>
            <a:endParaRPr/>
          </a:p>
        </p:txBody>
      </p:sp>
      <p:sp>
        <p:nvSpPr>
          <p:cNvPr id="873" name="Google Shape;873;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874" name="Google Shape;874;p29"/>
          <p:cNvPicPr preferRelativeResize="0"/>
          <p:nvPr/>
        </p:nvPicPr>
        <p:blipFill rotWithShape="1">
          <a:blip r:embed="rId4">
            <a:alphaModFix/>
          </a:blip>
          <a:srcRect b="0" l="0" r="0" t="0"/>
          <a:stretch/>
        </p:blipFill>
        <p:spPr>
          <a:xfrm>
            <a:off x="0" y="1143000"/>
            <a:ext cx="5867400" cy="2457450"/>
          </a:xfrm>
          <a:prstGeom prst="rect">
            <a:avLst/>
          </a:prstGeom>
          <a:noFill/>
          <a:ln>
            <a:noFill/>
          </a:ln>
        </p:spPr>
      </p:pic>
      <p:sp>
        <p:nvSpPr>
          <p:cNvPr id="875" name="Google Shape;875;p29"/>
          <p:cNvSpPr/>
          <p:nvPr/>
        </p:nvSpPr>
        <p:spPr>
          <a:xfrm rot="5400000">
            <a:off x="2164556" y="4374357"/>
            <a:ext cx="1766887" cy="1828800"/>
          </a:xfrm>
          <a:custGeom>
            <a:rect b="b" l="l" r="r" t="t"/>
            <a:pathLst>
              <a:path extrusionOk="0" h="1828799" w="1767244">
                <a:moveTo>
                  <a:pt x="0" y="1410439"/>
                </a:moveTo>
                <a:lnTo>
                  <a:pt x="1116253" y="1410439"/>
                </a:lnTo>
                <a:lnTo>
                  <a:pt x="1116253" y="441811"/>
                </a:lnTo>
                <a:lnTo>
                  <a:pt x="883622" y="441811"/>
                </a:lnTo>
                <a:lnTo>
                  <a:pt x="1325433" y="0"/>
                </a:lnTo>
                <a:lnTo>
                  <a:pt x="1767244" y="441811"/>
                </a:lnTo>
                <a:lnTo>
                  <a:pt x="1534613" y="441811"/>
                </a:lnTo>
                <a:lnTo>
                  <a:pt x="1534613" y="1828799"/>
                </a:lnTo>
                <a:lnTo>
                  <a:pt x="0" y="1828799"/>
                </a:lnTo>
                <a:lnTo>
                  <a:pt x="0" y="1410439"/>
                </a:lnTo>
                <a:close/>
              </a:path>
            </a:pathLst>
          </a:custGeom>
          <a:gradFill>
            <a:gsLst>
              <a:gs pos="0">
                <a:srgbClr val="EDEDED"/>
              </a:gs>
              <a:gs pos="64999">
                <a:srgbClr val="D0D0D0"/>
              </a:gs>
              <a:gs pos="100000">
                <a:srgbClr val="BCBCBC"/>
              </a:gs>
            </a:gsLst>
            <a:lin ang="5400000" scaled="0"/>
          </a:gradFill>
          <a:ln cap="rnd" cmpd="sng" w="9525">
            <a:solidFill>
              <a:srgbClr val="000000"/>
            </a:solidFill>
            <a:prstDash val="solid"/>
            <a:round/>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29"/>
          <p:cNvSpPr txBox="1"/>
          <p:nvPr/>
        </p:nvSpPr>
        <p:spPr>
          <a:xfrm>
            <a:off x="1244600" y="3573463"/>
            <a:ext cx="2032000" cy="8318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Aharoni"/>
                <a:ea typeface="Aharoni"/>
                <a:cs typeface="Aharoni"/>
                <a:sym typeface="Aharoni"/>
              </a:rPr>
              <a:t>Model</a:t>
            </a:r>
            <a:endParaRPr/>
          </a:p>
        </p:txBody>
      </p:sp>
      <p:sp>
        <p:nvSpPr>
          <p:cNvPr id="877" name="Google Shape;877;p29"/>
          <p:cNvSpPr txBox="1"/>
          <p:nvPr/>
        </p:nvSpPr>
        <p:spPr>
          <a:xfrm>
            <a:off x="1524000" y="6027738"/>
            <a:ext cx="2808288"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dk1"/>
                </a:solidFill>
                <a:latin typeface="Aharoni"/>
                <a:ea typeface="Aharoni"/>
                <a:cs typeface="Aharoni"/>
                <a:sym typeface="Aharoni"/>
              </a:rPr>
              <a:t>Network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30"/>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Flexibility</a:t>
            </a:r>
            <a:endParaRPr/>
          </a:p>
        </p:txBody>
      </p:sp>
      <p:sp>
        <p:nvSpPr>
          <p:cNvPr id="883" name="Google Shape;883;p30"/>
          <p:cNvSpPr txBox="1"/>
          <p:nvPr>
            <p:ph idx="1" type="body"/>
          </p:nvPr>
        </p:nvSpPr>
        <p:spPr>
          <a:xfrm>
            <a:off x="457200" y="1295400"/>
            <a:ext cx="494665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AGM can express a variety of community structures:</a:t>
            </a:r>
            <a:r>
              <a:rPr lang="en-US">
                <a:solidFill>
                  <a:srgbClr val="0000FF"/>
                </a:solidFill>
                <a:latin typeface="Calibri"/>
                <a:ea typeface="Calibri"/>
                <a:cs typeface="Calibri"/>
                <a:sym typeface="Calibri"/>
              </a:rPr>
              <a:t> </a:t>
            </a:r>
            <a:br>
              <a:rPr lang="en-US">
                <a:latin typeface="Calibri"/>
                <a:ea typeface="Calibri"/>
                <a:cs typeface="Calibri"/>
                <a:sym typeface="Calibri"/>
              </a:rPr>
            </a:br>
            <a:r>
              <a:rPr lang="en-US">
                <a:latin typeface="Calibri"/>
                <a:ea typeface="Calibri"/>
                <a:cs typeface="Calibri"/>
                <a:sym typeface="Calibri"/>
              </a:rPr>
              <a:t>Non-overlapping, Overlapping, Nested</a:t>
            </a:r>
            <a:endParaRPr/>
          </a:p>
        </p:txBody>
      </p:sp>
      <p:sp>
        <p:nvSpPr>
          <p:cNvPr id="884" name="Google Shape;884;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885" name="Google Shape;885;p30"/>
          <p:cNvPicPr preferRelativeResize="0"/>
          <p:nvPr/>
        </p:nvPicPr>
        <p:blipFill rotWithShape="1">
          <a:blip r:embed="rId3">
            <a:alphaModFix/>
          </a:blip>
          <a:srcRect b="0" l="0" r="0" t="0"/>
          <a:stretch/>
        </p:blipFill>
        <p:spPr>
          <a:xfrm>
            <a:off x="5324475" y="1438275"/>
            <a:ext cx="3743325" cy="2295525"/>
          </a:xfrm>
          <a:prstGeom prst="rect">
            <a:avLst/>
          </a:prstGeom>
          <a:noFill/>
          <a:ln>
            <a:noFill/>
          </a:ln>
        </p:spPr>
      </p:pic>
      <p:pic>
        <p:nvPicPr>
          <p:cNvPr id="886" name="Google Shape;886;p30"/>
          <p:cNvPicPr preferRelativeResize="0"/>
          <p:nvPr/>
        </p:nvPicPr>
        <p:blipFill rotWithShape="1">
          <a:blip r:embed="rId4">
            <a:alphaModFix/>
          </a:blip>
          <a:srcRect b="0" l="0" r="0" t="0"/>
          <a:stretch/>
        </p:blipFill>
        <p:spPr>
          <a:xfrm>
            <a:off x="914400" y="4264025"/>
            <a:ext cx="3771900" cy="2517775"/>
          </a:xfrm>
          <a:prstGeom prst="rect">
            <a:avLst/>
          </a:prstGeom>
          <a:noFill/>
          <a:ln>
            <a:noFill/>
          </a:ln>
        </p:spPr>
      </p:pic>
      <p:pic>
        <p:nvPicPr>
          <p:cNvPr id="887" name="Google Shape;887;p30"/>
          <p:cNvPicPr preferRelativeResize="0"/>
          <p:nvPr/>
        </p:nvPicPr>
        <p:blipFill rotWithShape="1">
          <a:blip r:embed="rId5">
            <a:alphaModFix/>
          </a:blip>
          <a:srcRect b="0" l="0" r="0" t="0"/>
          <a:stretch/>
        </p:blipFill>
        <p:spPr>
          <a:xfrm>
            <a:off x="5324475" y="3946525"/>
            <a:ext cx="3743325" cy="289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3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37ED8"/>
              </a:buClr>
              <a:buSzPts val="4000"/>
              <a:buFont typeface="Calibri"/>
              <a:buNone/>
            </a:pPr>
            <a:r>
              <a:rPr lang="en-US">
                <a:solidFill>
                  <a:srgbClr val="337ED8"/>
                </a:solidFill>
              </a:rPr>
              <a:t>HOW DO WE DETECT COMMUNITIES WITH AGM?</a:t>
            </a:r>
            <a:endParaRPr/>
          </a:p>
        </p:txBody>
      </p:sp>
      <p:sp>
        <p:nvSpPr>
          <p:cNvPr id="893" name="Google Shape;893;p3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t/>
            </a:r>
            <a:endParaRPr/>
          </a:p>
        </p:txBody>
      </p:sp>
      <p:sp>
        <p:nvSpPr>
          <p:cNvPr id="894" name="Google Shape;894;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37ED8"/>
              </a:buClr>
              <a:buSzPts val="5200"/>
              <a:buFont typeface="Calibri"/>
              <a:buNone/>
            </a:pPr>
            <a:r>
              <a:rPr lang="en-US" sz="5200">
                <a:solidFill>
                  <a:srgbClr val="337ED8"/>
                </a:solidFill>
              </a:rPr>
              <a:t>Detecting Communities</a:t>
            </a:r>
            <a:endParaRPr/>
          </a:p>
        </p:txBody>
      </p:sp>
      <p:sp>
        <p:nvSpPr>
          <p:cNvPr id="900" name="Google Shape;900;p32"/>
          <p:cNvSpPr txBox="1"/>
          <p:nvPr>
            <p:ph idx="1" type="body"/>
          </p:nvPr>
        </p:nvSpPr>
        <p:spPr>
          <a:xfrm>
            <a:off x="457200" y="1295400"/>
            <a:ext cx="8229600" cy="134461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Detecting communities with AGM:</a:t>
            </a:r>
            <a:endParaRPr/>
          </a:p>
        </p:txBody>
      </p:sp>
      <p:sp>
        <p:nvSpPr>
          <p:cNvPr id="901" name="Google Shape;901;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902" name="Google Shape;902;p32"/>
          <p:cNvPicPr preferRelativeResize="0"/>
          <p:nvPr/>
        </p:nvPicPr>
        <p:blipFill rotWithShape="1">
          <a:blip r:embed="rId3">
            <a:alphaModFix/>
          </a:blip>
          <a:srcRect b="0" l="0" r="0" t="0"/>
          <a:stretch/>
        </p:blipFill>
        <p:spPr>
          <a:xfrm>
            <a:off x="609600" y="2487613"/>
            <a:ext cx="2805113" cy="1524000"/>
          </a:xfrm>
          <a:prstGeom prst="rect">
            <a:avLst/>
          </a:prstGeom>
          <a:noFill/>
          <a:ln>
            <a:noFill/>
          </a:ln>
        </p:spPr>
      </p:pic>
      <p:sp>
        <p:nvSpPr>
          <p:cNvPr id="903" name="Google Shape;903;p32"/>
          <p:cNvSpPr/>
          <p:nvPr/>
        </p:nvSpPr>
        <p:spPr>
          <a:xfrm>
            <a:off x="3810000" y="2860675"/>
            <a:ext cx="1371600" cy="769938"/>
          </a:xfrm>
          <a:prstGeom prst="rightArrow">
            <a:avLst>
              <a:gd fmla="val 50000" name="adj1"/>
              <a:gd fmla="val 49955"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nvGrpSpPr>
          <p:cNvPr id="904" name="Google Shape;904;p32"/>
          <p:cNvGrpSpPr/>
          <p:nvPr/>
        </p:nvGrpSpPr>
        <p:grpSpPr>
          <a:xfrm>
            <a:off x="5745163" y="2640013"/>
            <a:ext cx="2789237" cy="1362075"/>
            <a:chOff x="6545499" y="2819400"/>
            <a:chExt cx="1719507" cy="807482"/>
          </a:xfrm>
        </p:grpSpPr>
        <p:cxnSp>
          <p:nvCxnSpPr>
            <p:cNvPr id="905" name="Google Shape;905;p32"/>
            <p:cNvCxnSpPr>
              <a:stCxn id="906" idx="0"/>
              <a:endCxn id="907" idx="4"/>
            </p:cNvCxnSpPr>
            <p:nvPr/>
          </p:nvCxnSpPr>
          <p:spPr>
            <a:xfrm flipH="1" rot="10800000">
              <a:off x="8169097" y="3055474"/>
              <a:ext cx="18600" cy="195900"/>
            </a:xfrm>
            <a:prstGeom prst="straightConnector1">
              <a:avLst/>
            </a:prstGeom>
            <a:noFill/>
            <a:ln cap="flat" cmpd="sng" w="28575">
              <a:solidFill>
                <a:schemeClr val="dk1"/>
              </a:solidFill>
              <a:prstDash val="solid"/>
              <a:round/>
              <a:headEnd len="sm" w="sm" type="none"/>
              <a:tailEnd len="sm" w="sm" type="none"/>
            </a:ln>
          </p:spPr>
        </p:cxnSp>
        <p:grpSp>
          <p:nvGrpSpPr>
            <p:cNvPr id="908" name="Google Shape;908;p32"/>
            <p:cNvGrpSpPr/>
            <p:nvPr/>
          </p:nvGrpSpPr>
          <p:grpSpPr>
            <a:xfrm>
              <a:off x="6545499" y="2819400"/>
              <a:ext cx="1719507" cy="807482"/>
              <a:chOff x="1910443" y="2875082"/>
              <a:chExt cx="2477293" cy="1237846"/>
            </a:xfrm>
          </p:grpSpPr>
          <p:cxnSp>
            <p:nvCxnSpPr>
              <p:cNvPr id="909" name="Google Shape;909;p32"/>
              <p:cNvCxnSpPr>
                <a:stCxn id="910" idx="5"/>
                <a:endCxn id="911" idx="1"/>
              </p:cNvCxnSpPr>
              <p:nvPr/>
            </p:nvCxnSpPr>
            <p:spPr>
              <a:xfrm>
                <a:off x="2100592" y="3285246"/>
                <a:ext cx="453000" cy="394500"/>
              </a:xfrm>
              <a:prstGeom prst="straightConnector1">
                <a:avLst/>
              </a:prstGeom>
              <a:noFill/>
              <a:ln cap="flat" cmpd="sng" w="28575">
                <a:solidFill>
                  <a:schemeClr val="dk1"/>
                </a:solidFill>
                <a:prstDash val="solid"/>
                <a:round/>
                <a:headEnd len="sm" w="sm" type="none"/>
                <a:tailEnd len="sm" w="sm" type="none"/>
              </a:ln>
            </p:spPr>
          </p:cxnSp>
          <p:cxnSp>
            <p:nvCxnSpPr>
              <p:cNvPr id="912" name="Google Shape;912;p32"/>
              <p:cNvCxnSpPr/>
              <p:nvPr/>
            </p:nvCxnSpPr>
            <p:spPr>
              <a:xfrm flipH="1" rot="10800000">
                <a:off x="2632341" y="3015025"/>
                <a:ext cx="156505" cy="742997"/>
              </a:xfrm>
              <a:prstGeom prst="straightConnector1">
                <a:avLst/>
              </a:prstGeom>
              <a:noFill/>
              <a:ln cap="flat" cmpd="sng" w="28575">
                <a:solidFill>
                  <a:schemeClr val="dk1"/>
                </a:solidFill>
                <a:prstDash val="solid"/>
                <a:round/>
                <a:headEnd len="sm" w="sm" type="none"/>
                <a:tailEnd len="sm" w="sm" type="none"/>
              </a:ln>
            </p:spPr>
          </p:cxnSp>
          <p:cxnSp>
            <p:nvCxnSpPr>
              <p:cNvPr id="913" name="Google Shape;913;p32"/>
              <p:cNvCxnSpPr/>
              <p:nvPr/>
            </p:nvCxnSpPr>
            <p:spPr>
              <a:xfrm flipH="1" rot="10800000">
                <a:off x="3578421" y="3137655"/>
                <a:ext cx="697929" cy="278443"/>
              </a:xfrm>
              <a:prstGeom prst="straightConnector1">
                <a:avLst/>
              </a:prstGeom>
              <a:noFill/>
              <a:ln cap="flat" cmpd="sng" w="28575">
                <a:solidFill>
                  <a:schemeClr val="dk1"/>
                </a:solidFill>
                <a:prstDash val="solid"/>
                <a:round/>
                <a:headEnd len="sm" w="sm" type="none"/>
                <a:tailEnd len="sm" w="sm" type="none"/>
              </a:ln>
            </p:spPr>
          </p:cxnSp>
          <p:cxnSp>
            <p:nvCxnSpPr>
              <p:cNvPr id="914" name="Google Shape;914;p32"/>
              <p:cNvCxnSpPr>
                <a:endCxn id="906" idx="2"/>
              </p:cNvCxnSpPr>
              <p:nvPr/>
            </p:nvCxnSpPr>
            <p:spPr>
              <a:xfrm>
                <a:off x="3578374" y="3420375"/>
                <a:ext cx="559800" cy="228000"/>
              </a:xfrm>
              <a:prstGeom prst="straightConnector1">
                <a:avLst/>
              </a:prstGeom>
              <a:noFill/>
              <a:ln cap="flat" cmpd="sng" w="28575">
                <a:solidFill>
                  <a:schemeClr val="dk1"/>
                </a:solidFill>
                <a:prstDash val="solid"/>
                <a:round/>
                <a:headEnd len="sm" w="sm" type="none"/>
                <a:tailEnd len="sm" w="sm" type="none"/>
              </a:ln>
            </p:spPr>
          </p:cxnSp>
          <p:cxnSp>
            <p:nvCxnSpPr>
              <p:cNvPr id="915" name="Google Shape;915;p32"/>
              <p:cNvCxnSpPr>
                <a:endCxn id="916" idx="2"/>
              </p:cNvCxnSpPr>
              <p:nvPr/>
            </p:nvCxnSpPr>
            <p:spPr>
              <a:xfrm>
                <a:off x="3141235" y="3419705"/>
                <a:ext cx="325800" cy="0"/>
              </a:xfrm>
              <a:prstGeom prst="straightConnector1">
                <a:avLst/>
              </a:prstGeom>
              <a:noFill/>
              <a:ln cap="flat" cmpd="sng" w="28575">
                <a:solidFill>
                  <a:schemeClr val="dk1"/>
                </a:solidFill>
                <a:prstDash val="solid"/>
                <a:round/>
                <a:headEnd len="sm" w="sm" type="none"/>
                <a:tailEnd len="sm" w="sm" type="none"/>
              </a:ln>
            </p:spPr>
          </p:cxnSp>
          <p:cxnSp>
            <p:nvCxnSpPr>
              <p:cNvPr id="917" name="Google Shape;917;p32"/>
              <p:cNvCxnSpPr>
                <a:stCxn id="918" idx="5"/>
                <a:endCxn id="919" idx="1"/>
              </p:cNvCxnSpPr>
              <p:nvPr/>
            </p:nvCxnSpPr>
            <p:spPr>
              <a:xfrm>
                <a:off x="3184848" y="3524946"/>
                <a:ext cx="491100" cy="398400"/>
              </a:xfrm>
              <a:prstGeom prst="straightConnector1">
                <a:avLst/>
              </a:prstGeom>
              <a:noFill/>
              <a:ln cap="flat" cmpd="sng" w="28575">
                <a:solidFill>
                  <a:schemeClr val="dk1"/>
                </a:solidFill>
                <a:prstDash val="solid"/>
                <a:round/>
                <a:headEnd len="sm" w="sm" type="none"/>
                <a:tailEnd len="sm" w="sm" type="none"/>
              </a:ln>
            </p:spPr>
          </p:cxnSp>
          <p:cxnSp>
            <p:nvCxnSpPr>
              <p:cNvPr id="920" name="Google Shape;920;p32"/>
              <p:cNvCxnSpPr/>
              <p:nvPr/>
            </p:nvCxnSpPr>
            <p:spPr>
              <a:xfrm rot="10800000">
                <a:off x="2788845" y="2986170"/>
                <a:ext cx="317241" cy="460225"/>
              </a:xfrm>
              <a:prstGeom prst="straightConnector1">
                <a:avLst/>
              </a:prstGeom>
              <a:noFill/>
              <a:ln cap="flat" cmpd="sng" w="28575">
                <a:solidFill>
                  <a:schemeClr val="dk1"/>
                </a:solidFill>
                <a:prstDash val="solid"/>
                <a:round/>
                <a:headEnd len="sm" w="sm" type="none"/>
                <a:tailEnd len="sm" w="sm" type="none"/>
              </a:ln>
            </p:spPr>
          </p:cxnSp>
          <p:cxnSp>
            <p:nvCxnSpPr>
              <p:cNvPr id="921" name="Google Shape;921;p32"/>
              <p:cNvCxnSpPr>
                <a:endCxn id="918" idx="3"/>
              </p:cNvCxnSpPr>
              <p:nvPr/>
            </p:nvCxnSpPr>
            <p:spPr>
              <a:xfrm flipH="1" rot="10800000">
                <a:off x="2632523" y="3524946"/>
                <a:ext cx="394800" cy="242400"/>
              </a:xfrm>
              <a:prstGeom prst="straightConnector1">
                <a:avLst/>
              </a:prstGeom>
              <a:noFill/>
              <a:ln cap="flat" cmpd="sng" w="28575">
                <a:solidFill>
                  <a:schemeClr val="dk1"/>
                </a:solidFill>
                <a:prstDash val="solid"/>
                <a:round/>
                <a:headEnd len="sm" w="sm" type="none"/>
                <a:tailEnd len="sm" w="sm" type="none"/>
              </a:ln>
            </p:spPr>
          </p:cxnSp>
          <p:sp>
            <p:nvSpPr>
              <p:cNvPr id="911" name="Google Shape;911;p32"/>
              <p:cNvSpPr/>
              <p:nvPr/>
            </p:nvSpPr>
            <p:spPr>
              <a:xfrm>
                <a:off x="2520954" y="3646932"/>
                <a:ext cx="222773" cy="223621"/>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C</a:t>
                </a:r>
                <a:endParaRPr/>
              </a:p>
            </p:txBody>
          </p:sp>
          <p:sp>
            <p:nvSpPr>
              <p:cNvPr id="910" name="Google Shape;910;p32"/>
              <p:cNvSpPr/>
              <p:nvPr/>
            </p:nvSpPr>
            <p:spPr>
              <a:xfrm>
                <a:off x="1910443" y="3094374"/>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A</a:t>
                </a:r>
                <a:endParaRPr/>
              </a:p>
            </p:txBody>
          </p:sp>
          <p:sp>
            <p:nvSpPr>
              <p:cNvPr id="922" name="Google Shape;922;p32"/>
              <p:cNvSpPr/>
              <p:nvPr/>
            </p:nvSpPr>
            <p:spPr>
              <a:xfrm>
                <a:off x="2677459" y="2875082"/>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B</a:t>
                </a:r>
                <a:endParaRPr/>
              </a:p>
            </p:txBody>
          </p:sp>
          <p:sp>
            <p:nvSpPr>
              <p:cNvPr id="918" name="Google Shape;918;p32"/>
              <p:cNvSpPr/>
              <p:nvPr/>
            </p:nvSpPr>
            <p:spPr>
              <a:xfrm>
                <a:off x="2994699" y="3335306"/>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D</a:t>
                </a:r>
                <a:endParaRPr/>
              </a:p>
            </p:txBody>
          </p:sp>
          <p:sp>
            <p:nvSpPr>
              <p:cNvPr id="916" name="Google Shape;916;p32"/>
              <p:cNvSpPr/>
              <p:nvPr/>
            </p:nvSpPr>
            <p:spPr>
              <a:xfrm>
                <a:off x="3467035" y="3307895"/>
                <a:ext cx="222773" cy="22362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E</a:t>
                </a:r>
                <a:endParaRPr/>
              </a:p>
            </p:txBody>
          </p:sp>
          <p:sp>
            <p:nvSpPr>
              <p:cNvPr id="919" name="Google Shape;919;p32"/>
              <p:cNvSpPr/>
              <p:nvPr/>
            </p:nvSpPr>
            <p:spPr>
              <a:xfrm>
                <a:off x="3643279" y="3890751"/>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H</a:t>
                </a:r>
                <a:endParaRPr/>
              </a:p>
            </p:txBody>
          </p:sp>
          <p:sp>
            <p:nvSpPr>
              <p:cNvPr id="907" name="Google Shape;907;p32"/>
              <p:cNvSpPr/>
              <p:nvPr/>
            </p:nvSpPr>
            <p:spPr>
              <a:xfrm>
                <a:off x="4164963" y="3015025"/>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F</a:t>
                </a:r>
                <a:endParaRPr/>
              </a:p>
            </p:txBody>
          </p:sp>
          <p:sp>
            <p:nvSpPr>
              <p:cNvPr id="906" name="Google Shape;906;p32"/>
              <p:cNvSpPr/>
              <p:nvPr/>
            </p:nvSpPr>
            <p:spPr>
              <a:xfrm>
                <a:off x="4138174" y="3537286"/>
                <a:ext cx="222773" cy="222177"/>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050">
                    <a:solidFill>
                      <a:srgbClr val="FF0000"/>
                    </a:solidFill>
                    <a:latin typeface="Calibri"/>
                    <a:ea typeface="Calibri"/>
                    <a:cs typeface="Calibri"/>
                    <a:sym typeface="Calibri"/>
                  </a:rPr>
                  <a:t>G</a:t>
                </a:r>
                <a:endParaRPr/>
              </a:p>
            </p:txBody>
          </p:sp>
        </p:grpSp>
      </p:grpSp>
      <p:sp>
        <p:nvSpPr>
          <p:cNvPr id="923" name="Google Shape;923;p32"/>
          <p:cNvSpPr txBox="1"/>
          <p:nvPr/>
        </p:nvSpPr>
        <p:spPr>
          <a:xfrm>
            <a:off x="362000" y="4370264"/>
            <a:ext cx="8360495" cy="707886"/>
          </a:xfrm>
          <a:prstGeom prst="rect">
            <a:avLst/>
          </a:prstGeom>
          <a:blipFill rotWithShape="1">
            <a:blip r:embed="rId4">
              <a:alphaModFix/>
            </a:blip>
            <a:stretch>
              <a:fillRect b="-36205" l="-2113" r="-2039" t="-1551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24" name="Google Shape;924;p32"/>
          <p:cNvSpPr/>
          <p:nvPr/>
        </p:nvSpPr>
        <p:spPr>
          <a:xfrm rot="10800000">
            <a:off x="3810000" y="2200571"/>
            <a:ext cx="1371600" cy="768300"/>
          </a:xfrm>
          <a:prstGeom prst="rightArrow">
            <a:avLst>
              <a:gd fmla="val 50000" name="adj1"/>
              <a:gd fmla="val 50058" name="adj2"/>
            </a:avLst>
          </a:prstGeom>
          <a:noFill/>
          <a:ln cap="rnd" cmpd="sng" w="38100">
            <a:solidFill>
              <a:srgbClr val="008000"/>
            </a:solidFill>
            <a:prstDash val="solid"/>
            <a:miter lim="800000"/>
            <a:headEnd len="sm" w="sm" type="none"/>
            <a:tailEnd len="sm" w="sm" type="none"/>
          </a:ln>
          <a:effectLst>
            <a:outerShdw blurRad="45000" rotWithShape="0" dir="5400000" dist="25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32"/>
          <p:cNvSpPr txBox="1"/>
          <p:nvPr/>
        </p:nvSpPr>
        <p:spPr>
          <a:xfrm>
            <a:off x="4267200" y="5092700"/>
            <a:ext cx="4419600" cy="138430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800"/>
              <a:buFont typeface="Calibri"/>
              <a:buAutoNum type="arabicParenR"/>
            </a:pPr>
            <a:r>
              <a:rPr b="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Affiliation graph </a:t>
            </a:r>
            <a:r>
              <a:rPr b="1" i="1" lang="en-US" sz="2800">
                <a:solidFill>
                  <a:schemeClr val="dk1"/>
                </a:solidFill>
                <a:latin typeface="Calibri"/>
                <a:ea typeface="Calibri"/>
                <a:cs typeface="Calibri"/>
                <a:sym typeface="Calibri"/>
              </a:rPr>
              <a:t>M</a:t>
            </a:r>
            <a:endParaRPr/>
          </a:p>
          <a:p>
            <a:pPr indent="-342900" lvl="0" marL="342900" marR="0" rtl="0" algn="l">
              <a:spcBef>
                <a:spcPts val="0"/>
              </a:spcBef>
              <a:spcAft>
                <a:spcPts val="0"/>
              </a:spcAft>
              <a:buClr>
                <a:schemeClr val="dk1"/>
              </a:buClr>
              <a:buSzPts val="2800"/>
              <a:buFont typeface="Calibri"/>
              <a:buAutoNum type="arabicParenR"/>
            </a:pPr>
            <a:r>
              <a:rPr b="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Number of communities </a:t>
            </a:r>
            <a:r>
              <a:rPr b="1" lang="en-US" sz="2800">
                <a:solidFill>
                  <a:schemeClr val="dk1"/>
                </a:solidFill>
                <a:latin typeface="Calibri"/>
                <a:ea typeface="Calibri"/>
                <a:cs typeface="Calibri"/>
                <a:sym typeface="Calibri"/>
              </a:rPr>
              <a:t>C</a:t>
            </a:r>
            <a:endParaRPr/>
          </a:p>
          <a:p>
            <a:pPr indent="-342900" lvl="0" marL="342900" marR="0" rtl="0" algn="l">
              <a:spcBef>
                <a:spcPts val="0"/>
              </a:spcBef>
              <a:spcAft>
                <a:spcPts val="0"/>
              </a:spcAft>
              <a:buClr>
                <a:schemeClr val="dk1"/>
              </a:buClr>
              <a:buSzPts val="2800"/>
              <a:buFont typeface="Calibri"/>
              <a:buAutoNum type="arabicParenR"/>
            </a:pPr>
            <a:r>
              <a:rPr b="1" lang="en-US" sz="2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Parameters </a:t>
            </a:r>
            <a:r>
              <a:rPr b="1" i="1" lang="en-US" sz="2800">
                <a:solidFill>
                  <a:schemeClr val="dk1"/>
                </a:solidFill>
                <a:latin typeface="Calibri"/>
                <a:ea typeface="Calibri"/>
                <a:cs typeface="Calibri"/>
                <a:sym typeface="Calibri"/>
              </a:rPr>
              <a:t>p</a:t>
            </a:r>
            <a:r>
              <a:rPr b="1" baseline="-25000" i="1" lang="en-US" sz="2800">
                <a:solidFill>
                  <a:schemeClr val="dk1"/>
                </a:solidFill>
                <a:latin typeface="Calibri"/>
                <a:ea typeface="Calibri"/>
                <a:cs typeface="Calibri"/>
                <a:sym typeface="Calibri"/>
              </a:rPr>
              <a:t>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300"/>
                                        <p:tgtEl>
                                          <p:spTgt spid="903"/>
                                        </p:tgtEl>
                                      </p:cBhvr>
                                    </p:animEffect>
                                    <p:set>
                                      <p:cBhvr>
                                        <p:cTn dur="1" fill="hold">
                                          <p:stCondLst>
                                            <p:cond delay="1300"/>
                                          </p:stCondLst>
                                        </p:cTn>
                                        <p:tgtEl>
                                          <p:spTgt spid="903"/>
                                        </p:tgtEl>
                                        <p:attrNameLst>
                                          <p:attrName>style.visibility</p:attrName>
                                        </p:attrNameLst>
                                      </p:cBhvr>
                                      <p:to>
                                        <p:strVal val="hidden"/>
                                      </p:to>
                                    </p:se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300"/>
                                        <p:tgtEl>
                                          <p:spTgt spid="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Maximum Likelihood Estimation</a:t>
            </a:r>
            <a:endParaRPr/>
          </a:p>
        </p:txBody>
      </p:sp>
      <p:sp>
        <p:nvSpPr>
          <p:cNvPr id="932" name="Google Shape;932;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933" name="Google Shape;933;p33"/>
          <p:cNvSpPr txBox="1"/>
          <p:nvPr>
            <p:ph idx="1" type="body"/>
          </p:nvPr>
        </p:nvSpPr>
        <p:spPr>
          <a:xfrm>
            <a:off x="457200" y="1600200"/>
            <a:ext cx="8229600" cy="4525963"/>
          </a:xfrm>
          <a:prstGeom prst="rect">
            <a:avLst/>
          </a:prstGeom>
          <a:blipFill rotWithShape="1">
            <a:blip r:embed="rId3">
              <a:alphaModFix/>
            </a:blip>
            <a:stretch>
              <a:fillRect b="0" l="0" r="0" t="-1622"/>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Example: MLE</a:t>
            </a:r>
            <a:endParaRPr/>
          </a:p>
        </p:txBody>
      </p:sp>
      <p:sp>
        <p:nvSpPr>
          <p:cNvPr id="940" name="Google Shape;940;p34"/>
          <p:cNvSpPr txBox="1"/>
          <p:nvPr>
            <p:ph idx="1" type="body"/>
          </p:nvPr>
        </p:nvSpPr>
        <p:spPr>
          <a:xfrm>
            <a:off x="457200" y="1295400"/>
            <a:ext cx="8763000" cy="5562600"/>
          </a:xfrm>
          <a:prstGeom prst="rect">
            <a:avLst/>
          </a:prstGeom>
          <a:blipFill rotWithShape="1">
            <a:blip r:embed="rId3">
              <a:alphaModFix/>
            </a:blip>
            <a:stretch>
              <a:fillRect b="0" l="0" r="0" t="-1423"/>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941" name="Google Shape;941;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942" name="Google Shape;942;p34"/>
          <p:cNvPicPr preferRelativeResize="0"/>
          <p:nvPr/>
        </p:nvPicPr>
        <p:blipFill rotWithShape="1">
          <a:blip r:embed="rId4">
            <a:alphaModFix/>
          </a:blip>
          <a:srcRect b="0" l="0" r="0" t="0"/>
          <a:stretch/>
        </p:blipFill>
        <p:spPr>
          <a:xfrm>
            <a:off x="6934200" y="4414838"/>
            <a:ext cx="2209800" cy="2232025"/>
          </a:xfrm>
          <a:prstGeom prst="rect">
            <a:avLst/>
          </a:prstGeom>
          <a:noFill/>
          <a:ln>
            <a:noFill/>
          </a:ln>
        </p:spPr>
      </p:pic>
      <p:sp>
        <p:nvSpPr>
          <p:cNvPr id="943" name="Google Shape;943;p34"/>
          <p:cNvSpPr txBox="1"/>
          <p:nvPr/>
        </p:nvSpPr>
        <p:spPr>
          <a:xfrm rot="-5400000">
            <a:off x="6262983" y="5454622"/>
            <a:ext cx="1103251" cy="395558"/>
          </a:xfrm>
          <a:prstGeom prst="rect">
            <a:avLst/>
          </a:prstGeom>
          <a:blipFill rotWithShape="0">
            <a:blip r:embed="rId5">
              <a:alphaModFix/>
            </a:blip>
            <a:stretch>
              <a:fillRect b="0" l="0" r="-9229"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44" name="Google Shape;944;p34"/>
          <p:cNvSpPr txBox="1"/>
          <p:nvPr/>
        </p:nvSpPr>
        <p:spPr>
          <a:xfrm>
            <a:off x="7890302" y="6537917"/>
            <a:ext cx="415498"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45" name="Google Shape;945;p34"/>
          <p:cNvSpPr txBox="1"/>
          <p:nvPr/>
        </p:nvSpPr>
        <p:spPr>
          <a:xfrm>
            <a:off x="7598747" y="4572000"/>
            <a:ext cx="1197700" cy="369332"/>
          </a:xfrm>
          <a:prstGeom prst="rect">
            <a:avLst/>
          </a:prstGeom>
          <a:blipFill rotWithShape="1">
            <a:blip r:embed="rId7">
              <a:alphaModFix/>
            </a:blip>
            <a:stretch>
              <a:fillRect b="-13113"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3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Example (1)</a:t>
            </a:r>
            <a:endParaRPr/>
          </a:p>
        </p:txBody>
      </p:sp>
      <p:sp>
        <p:nvSpPr>
          <p:cNvPr id="951" name="Google Shape;951;p35"/>
          <p:cNvSpPr txBox="1"/>
          <p:nvPr>
            <p:ph idx="1" type="body"/>
          </p:nvPr>
        </p:nvSpPr>
        <p:spPr>
          <a:xfrm>
            <a:off x="457200" y="1482795"/>
            <a:ext cx="8443843"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chemeClr val="dk1"/>
              </a:buClr>
              <a:buSzPts val="3200"/>
              <a:buChar char="•"/>
            </a:pPr>
            <a:r>
              <a:rPr lang="en-US">
                <a:latin typeface="Calibri"/>
                <a:ea typeface="Calibri"/>
                <a:cs typeface="Calibri"/>
                <a:sym typeface="Calibri"/>
              </a:rPr>
              <a:t>Using AGM for modeling the graph below</a:t>
            </a:r>
            <a:endParaRPr/>
          </a:p>
          <a:p>
            <a:pPr indent="-342900" lvl="0" marL="342900" rtl="0" algn="l">
              <a:spcBef>
                <a:spcPts val="640"/>
              </a:spcBef>
              <a:spcAft>
                <a:spcPts val="0"/>
              </a:spcAft>
              <a:buClr>
                <a:schemeClr val="dk1"/>
              </a:buClr>
              <a:buSzPts val="3200"/>
              <a:buChar char="•"/>
            </a:pPr>
            <a:r>
              <a:rPr lang="en-US">
                <a:latin typeface="Calibri"/>
                <a:ea typeface="Calibri"/>
                <a:cs typeface="Calibri"/>
                <a:sym typeface="Calibri"/>
              </a:rPr>
              <a:t>Assumptions (preset some of the parameters):</a:t>
            </a:r>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There are two communities </a:t>
            </a:r>
            <a:r>
              <a:rPr i="1" lang="en-US">
                <a:latin typeface="Calibri"/>
                <a:ea typeface="Calibri"/>
                <a:cs typeface="Calibri"/>
                <a:sym typeface="Calibri"/>
              </a:rPr>
              <a:t>C</a:t>
            </a:r>
            <a:r>
              <a:rPr lang="en-US">
                <a:latin typeface="Calibri"/>
                <a:ea typeface="Calibri"/>
                <a:cs typeface="Calibri"/>
                <a:sym typeface="Calibri"/>
              </a:rPr>
              <a:t> and </a:t>
            </a:r>
            <a:r>
              <a:rPr i="1" lang="en-US">
                <a:latin typeface="Calibri"/>
                <a:ea typeface="Calibri"/>
                <a:cs typeface="Calibri"/>
                <a:sym typeface="Calibri"/>
              </a:rPr>
              <a:t>D</a:t>
            </a:r>
            <a:r>
              <a:rPr lang="en-US">
                <a:latin typeface="Calibri"/>
                <a:ea typeface="Calibri"/>
                <a:cs typeface="Calibri"/>
                <a:sym typeface="Calibri"/>
              </a:rPr>
              <a:t> with </a:t>
            </a:r>
            <a:r>
              <a:rPr i="1" lang="en-US">
                <a:latin typeface="Calibri"/>
                <a:ea typeface="Calibri"/>
                <a:cs typeface="Calibri"/>
                <a:sym typeface="Calibri"/>
              </a:rPr>
              <a:t>P</a:t>
            </a:r>
            <a:r>
              <a:rPr baseline="-25000" i="1" lang="en-US">
                <a:latin typeface="Calibri"/>
                <a:ea typeface="Calibri"/>
                <a:cs typeface="Calibri"/>
                <a:sym typeface="Calibri"/>
              </a:rPr>
              <a:t>C</a:t>
            </a:r>
            <a:r>
              <a:rPr lang="en-US">
                <a:latin typeface="Calibri"/>
                <a:ea typeface="Calibri"/>
                <a:cs typeface="Calibri"/>
                <a:sym typeface="Calibri"/>
              </a:rPr>
              <a:t> and </a:t>
            </a:r>
            <a:r>
              <a:rPr i="1" lang="en-US">
                <a:latin typeface="Calibri"/>
                <a:ea typeface="Calibri"/>
                <a:cs typeface="Calibri"/>
                <a:sym typeface="Calibri"/>
              </a:rPr>
              <a:t>P</a:t>
            </a:r>
            <a:r>
              <a:rPr baseline="-25000" i="1" lang="en-US">
                <a:latin typeface="Calibri"/>
                <a:ea typeface="Calibri"/>
                <a:cs typeface="Calibri"/>
                <a:sym typeface="Calibri"/>
              </a:rPr>
              <a:t>D</a:t>
            </a:r>
            <a:endParaRPr/>
          </a:p>
          <a:p>
            <a:pPr indent="-285750" lvl="1" marL="742950" rtl="0" algn="l">
              <a:spcBef>
                <a:spcPts val="560"/>
              </a:spcBef>
              <a:spcAft>
                <a:spcPts val="0"/>
              </a:spcAft>
              <a:buClr>
                <a:schemeClr val="dk1"/>
              </a:buClr>
              <a:buSzPts val="2800"/>
              <a:buChar char="–"/>
            </a:pPr>
            <a:r>
              <a:rPr lang="en-US">
                <a:latin typeface="Calibri"/>
                <a:ea typeface="Calibri"/>
                <a:cs typeface="Calibri"/>
                <a:sym typeface="Calibri"/>
              </a:rPr>
              <a:t>We have determined (or are using as a temporary hypothesis) the community memberships:</a:t>
            </a:r>
            <a:endParaRPr/>
          </a:p>
          <a:p>
            <a:pPr indent="-228600" lvl="2" marL="1143000" rtl="0" algn="l">
              <a:spcBef>
                <a:spcPts val="480"/>
              </a:spcBef>
              <a:spcAft>
                <a:spcPts val="0"/>
              </a:spcAft>
              <a:buClr>
                <a:schemeClr val="dk1"/>
              </a:buClr>
              <a:buSzPts val="2400"/>
              <a:buChar char="•"/>
            </a:pPr>
            <a:r>
              <a:rPr i="1" lang="en-US">
                <a:latin typeface="Calibri"/>
                <a:ea typeface="Calibri"/>
                <a:cs typeface="Calibri"/>
                <a:sym typeface="Calibri"/>
              </a:rPr>
              <a:t>C</a:t>
            </a:r>
            <a:r>
              <a:rPr lang="en-US">
                <a:latin typeface="Calibri"/>
                <a:ea typeface="Calibri"/>
                <a:cs typeface="Calibri"/>
                <a:sym typeface="Calibri"/>
              </a:rPr>
              <a:t> = {</a:t>
            </a:r>
            <a:r>
              <a:rPr i="1" lang="en-US">
                <a:latin typeface="Calibri"/>
                <a:ea typeface="Calibri"/>
                <a:cs typeface="Calibri"/>
                <a:sym typeface="Calibri"/>
              </a:rPr>
              <a:t>w</a:t>
            </a:r>
            <a:r>
              <a:rPr lang="en-US">
                <a:latin typeface="Calibri"/>
                <a:ea typeface="Calibri"/>
                <a:cs typeface="Calibri"/>
                <a:sym typeface="Calibri"/>
              </a:rPr>
              <a:t>, </a:t>
            </a:r>
            <a:r>
              <a:rPr i="1" lang="en-US">
                <a:latin typeface="Calibri"/>
                <a:ea typeface="Calibri"/>
                <a:cs typeface="Calibri"/>
                <a:sym typeface="Calibri"/>
              </a:rPr>
              <a:t>x</a:t>
            </a:r>
            <a:r>
              <a:rPr lang="en-US">
                <a:latin typeface="Calibri"/>
                <a:ea typeface="Calibri"/>
                <a:cs typeface="Calibri"/>
                <a:sym typeface="Calibri"/>
              </a:rPr>
              <a:t>, </a:t>
            </a:r>
            <a:r>
              <a:rPr i="1" lang="en-US">
                <a:latin typeface="Calibri"/>
                <a:ea typeface="Calibri"/>
                <a:cs typeface="Calibri"/>
                <a:sym typeface="Calibri"/>
              </a:rPr>
              <a:t>y</a:t>
            </a:r>
            <a:r>
              <a:rPr lang="en-US">
                <a:latin typeface="Calibri"/>
                <a:ea typeface="Calibri"/>
                <a:cs typeface="Calibri"/>
                <a:sym typeface="Calibri"/>
              </a:rPr>
              <a:t>} and </a:t>
            </a:r>
            <a:r>
              <a:rPr i="1" lang="en-US">
                <a:latin typeface="Calibri"/>
                <a:ea typeface="Calibri"/>
                <a:cs typeface="Calibri"/>
                <a:sym typeface="Calibri"/>
              </a:rPr>
              <a:t>D</a:t>
            </a:r>
            <a:r>
              <a:rPr lang="en-US">
                <a:latin typeface="Calibri"/>
                <a:ea typeface="Calibri"/>
                <a:cs typeface="Calibri"/>
                <a:sym typeface="Calibri"/>
              </a:rPr>
              <a:t> = {</a:t>
            </a:r>
            <a:r>
              <a:rPr i="1" lang="en-US">
                <a:latin typeface="Calibri"/>
                <a:ea typeface="Calibri"/>
                <a:cs typeface="Calibri"/>
                <a:sym typeface="Calibri"/>
              </a:rPr>
              <a:t>w</a:t>
            </a:r>
            <a:r>
              <a:rPr lang="en-US">
                <a:latin typeface="Calibri"/>
                <a:ea typeface="Calibri"/>
                <a:cs typeface="Calibri"/>
                <a:sym typeface="Calibri"/>
              </a:rPr>
              <a:t>, </a:t>
            </a:r>
            <a:r>
              <a:rPr i="1" lang="en-US">
                <a:latin typeface="Calibri"/>
                <a:ea typeface="Calibri"/>
                <a:cs typeface="Calibri"/>
                <a:sym typeface="Calibri"/>
              </a:rPr>
              <a:t>y</a:t>
            </a:r>
            <a:r>
              <a:rPr lang="en-US">
                <a:latin typeface="Calibri"/>
                <a:ea typeface="Calibri"/>
                <a:cs typeface="Calibri"/>
                <a:sym typeface="Calibri"/>
              </a:rPr>
              <a:t>, </a:t>
            </a:r>
            <a:r>
              <a:rPr i="1" lang="en-US">
                <a:latin typeface="Calibri"/>
                <a:ea typeface="Calibri"/>
                <a:cs typeface="Calibri"/>
                <a:sym typeface="Calibri"/>
              </a:rPr>
              <a:t>z</a:t>
            </a:r>
            <a:r>
              <a:rPr lang="en-US">
                <a:latin typeface="Calibri"/>
                <a:ea typeface="Calibri"/>
                <a:cs typeface="Calibri"/>
                <a:sym typeface="Calibri"/>
              </a:rPr>
              <a:t>}</a:t>
            </a:r>
            <a:endParaRPr/>
          </a:p>
        </p:txBody>
      </p:sp>
      <p:sp>
        <p:nvSpPr>
          <p:cNvPr id="952" name="Google Shape;952;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953" name="Google Shape;953;p35"/>
          <p:cNvPicPr preferRelativeResize="0"/>
          <p:nvPr/>
        </p:nvPicPr>
        <p:blipFill rotWithShape="1">
          <a:blip r:embed="rId3">
            <a:alphaModFix/>
          </a:blip>
          <a:srcRect b="0" l="0" r="0" t="0"/>
          <a:stretch/>
        </p:blipFill>
        <p:spPr>
          <a:xfrm>
            <a:off x="5410200" y="4241975"/>
            <a:ext cx="3605551" cy="2391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AGM Example (2)</a:t>
            </a:r>
            <a:endParaRPr/>
          </a:p>
        </p:txBody>
      </p:sp>
      <p:sp>
        <p:nvSpPr>
          <p:cNvPr id="959" name="Google Shape;959;p36"/>
          <p:cNvSpPr txBox="1"/>
          <p:nvPr>
            <p:ph idx="1" type="body"/>
          </p:nvPr>
        </p:nvSpPr>
        <p:spPr>
          <a:xfrm>
            <a:off x="0" y="1600200"/>
            <a:ext cx="9143999" cy="4525963"/>
          </a:xfrm>
          <a:prstGeom prst="rect">
            <a:avLst/>
          </a:prstGeom>
          <a:noFill/>
          <a:ln>
            <a:noFill/>
          </a:ln>
        </p:spPr>
        <p:txBody>
          <a:bodyPr anchorCtr="0" anchor="t" bIns="45700" lIns="91425" spcFirstLastPara="1" rIns="91425" wrap="square" tIns="45700">
            <a:normAutofit/>
          </a:bodyPr>
          <a:lstStyle/>
          <a:p>
            <a:pPr indent="-319088" lvl="2" marL="438150" rtl="0" algn="l">
              <a:lnSpc>
                <a:spcPct val="90000"/>
              </a:lnSpc>
              <a:spcBef>
                <a:spcPts val="0"/>
              </a:spcBef>
              <a:spcAft>
                <a:spcPts val="0"/>
              </a:spcAft>
              <a:buClr>
                <a:schemeClr val="accent1"/>
              </a:buClr>
              <a:buSzPts val="2080"/>
              <a:buFont typeface="Noto Sans Symbols"/>
              <a:buChar char="◼"/>
            </a:pPr>
            <a:r>
              <a:rPr lang="en-US" sz="2600">
                <a:latin typeface="Calibri"/>
                <a:ea typeface="Calibri"/>
                <a:cs typeface="Calibri"/>
                <a:sym typeface="Calibri"/>
              </a:rPr>
              <a:t>Given </a:t>
            </a:r>
            <a:r>
              <a:rPr i="1" lang="en-US" sz="2600">
                <a:latin typeface="Calibri"/>
                <a:ea typeface="Calibri"/>
                <a:cs typeface="Calibri"/>
                <a:sym typeface="Calibri"/>
              </a:rPr>
              <a:t>C </a:t>
            </a:r>
            <a:r>
              <a:rPr lang="en-US" sz="2600">
                <a:latin typeface="Calibri"/>
                <a:ea typeface="Calibri"/>
                <a:cs typeface="Calibri"/>
                <a:sym typeface="Calibri"/>
              </a:rPr>
              <a:t>= {</a:t>
            </a:r>
            <a:r>
              <a:rPr i="1" lang="en-US" sz="2600">
                <a:latin typeface="Calibri"/>
                <a:ea typeface="Calibri"/>
                <a:cs typeface="Calibri"/>
                <a:sym typeface="Calibri"/>
              </a:rPr>
              <a:t>w</a:t>
            </a:r>
            <a:r>
              <a:rPr lang="en-US" sz="2600">
                <a:latin typeface="Calibri"/>
                <a:ea typeface="Calibri"/>
                <a:cs typeface="Calibri"/>
                <a:sym typeface="Calibri"/>
              </a:rPr>
              <a:t>, </a:t>
            </a:r>
            <a:r>
              <a:rPr i="1" lang="en-US" sz="2600">
                <a:latin typeface="Calibri"/>
                <a:ea typeface="Calibri"/>
                <a:cs typeface="Calibri"/>
                <a:sym typeface="Calibri"/>
              </a:rPr>
              <a:t>x</a:t>
            </a:r>
            <a:r>
              <a:rPr lang="en-US" sz="2600">
                <a:latin typeface="Calibri"/>
                <a:ea typeface="Calibri"/>
                <a:cs typeface="Calibri"/>
                <a:sym typeface="Calibri"/>
              </a:rPr>
              <a:t>, </a:t>
            </a:r>
            <a:r>
              <a:rPr i="1" lang="en-US" sz="2600">
                <a:latin typeface="Calibri"/>
                <a:ea typeface="Calibri"/>
                <a:cs typeface="Calibri"/>
                <a:sym typeface="Calibri"/>
              </a:rPr>
              <a:t>y</a:t>
            </a:r>
            <a:r>
              <a:rPr lang="en-US" sz="2600">
                <a:latin typeface="Calibri"/>
                <a:ea typeface="Calibri"/>
                <a:cs typeface="Calibri"/>
                <a:sym typeface="Calibri"/>
              </a:rPr>
              <a:t>} and </a:t>
            </a:r>
            <a:r>
              <a:rPr i="1" lang="en-US" sz="2600">
                <a:latin typeface="Calibri"/>
                <a:ea typeface="Calibri"/>
                <a:cs typeface="Calibri"/>
                <a:sym typeface="Calibri"/>
              </a:rPr>
              <a:t>D</a:t>
            </a:r>
            <a:r>
              <a:rPr lang="en-US" sz="2600">
                <a:latin typeface="Calibri"/>
                <a:ea typeface="Calibri"/>
                <a:cs typeface="Calibri"/>
                <a:sym typeface="Calibri"/>
              </a:rPr>
              <a:t> = {</a:t>
            </a:r>
            <a:r>
              <a:rPr i="1" lang="en-US" sz="2600">
                <a:latin typeface="Calibri"/>
                <a:ea typeface="Calibri"/>
                <a:cs typeface="Calibri"/>
                <a:sym typeface="Calibri"/>
              </a:rPr>
              <a:t>w</a:t>
            </a:r>
            <a:r>
              <a:rPr lang="en-US" sz="2600">
                <a:latin typeface="Calibri"/>
                <a:ea typeface="Calibri"/>
                <a:cs typeface="Calibri"/>
                <a:sym typeface="Calibri"/>
              </a:rPr>
              <a:t>, </a:t>
            </a:r>
            <a:r>
              <a:rPr i="1" lang="en-US" sz="2600">
                <a:latin typeface="Calibri"/>
                <a:ea typeface="Calibri"/>
                <a:cs typeface="Calibri"/>
                <a:sym typeface="Calibri"/>
              </a:rPr>
              <a:t>y</a:t>
            </a:r>
            <a:r>
              <a:rPr lang="en-US" sz="2600">
                <a:latin typeface="Calibri"/>
                <a:ea typeface="Calibri"/>
                <a:cs typeface="Calibri"/>
                <a:sym typeface="Calibri"/>
              </a:rPr>
              <a:t>, </a:t>
            </a:r>
            <a:r>
              <a:rPr i="1" lang="en-US" sz="2600">
                <a:latin typeface="Calibri"/>
                <a:ea typeface="Calibri"/>
                <a:cs typeface="Calibri"/>
                <a:sym typeface="Calibri"/>
              </a:rPr>
              <a:t>z</a:t>
            </a:r>
            <a:r>
              <a:rPr lang="en-US" sz="2600">
                <a:latin typeface="Calibri"/>
                <a:ea typeface="Calibri"/>
                <a:cs typeface="Calibri"/>
                <a:sym typeface="Calibri"/>
              </a:rPr>
              <a:t>}</a:t>
            </a:r>
            <a:endParaRPr/>
          </a:p>
          <a:p>
            <a:pPr indent="-285750" lvl="1" marL="742950" rtl="0" algn="l">
              <a:lnSpc>
                <a:spcPct val="90000"/>
              </a:lnSpc>
              <a:spcBef>
                <a:spcPts val="440"/>
              </a:spcBef>
              <a:spcAft>
                <a:spcPts val="0"/>
              </a:spcAft>
              <a:buClr>
                <a:schemeClr val="dk1"/>
              </a:buClr>
              <a:buSzPts val="2200"/>
              <a:buChar char="–"/>
            </a:pPr>
            <a:r>
              <a:rPr lang="en-US" sz="2200">
                <a:latin typeface="Calibri"/>
                <a:ea typeface="Calibri"/>
                <a:cs typeface="Calibri"/>
                <a:sym typeface="Calibri"/>
              </a:rPr>
              <a:t>For </a:t>
            </a:r>
            <a:r>
              <a:rPr i="1" lang="en-US" sz="2200">
                <a:latin typeface="Calibri"/>
                <a:ea typeface="Calibri"/>
                <a:cs typeface="Calibri"/>
                <a:sym typeface="Calibri"/>
              </a:rPr>
              <a:t>w</a:t>
            </a:r>
            <a:r>
              <a:rPr lang="en-US" sz="2200">
                <a:latin typeface="Calibri"/>
                <a:ea typeface="Calibri"/>
                <a:cs typeface="Calibri"/>
                <a:sym typeface="Calibri"/>
              </a:rPr>
              <a:t> and </a:t>
            </a:r>
            <a:r>
              <a:rPr i="1" lang="en-US" sz="2200">
                <a:latin typeface="Calibri"/>
                <a:ea typeface="Calibri"/>
                <a:cs typeface="Calibri"/>
                <a:sym typeface="Calibri"/>
              </a:rPr>
              <a:t>x</a:t>
            </a:r>
            <a:r>
              <a:rPr lang="en-US" sz="2200">
                <a:latin typeface="Calibri"/>
                <a:ea typeface="Calibri"/>
                <a:cs typeface="Calibri"/>
                <a:sym typeface="Calibri"/>
              </a:rPr>
              <a:t>, </a:t>
            </a:r>
            <a:r>
              <a:rPr i="1" lang="en-US" sz="2200">
                <a:latin typeface="Calibri"/>
                <a:ea typeface="Calibri"/>
                <a:cs typeface="Calibri"/>
                <a:sym typeface="Calibri"/>
              </a:rPr>
              <a:t>M</a:t>
            </a:r>
            <a:r>
              <a:rPr baseline="-25000" i="1" lang="en-US" sz="2200">
                <a:latin typeface="Calibri"/>
                <a:ea typeface="Calibri"/>
                <a:cs typeface="Calibri"/>
                <a:sym typeface="Calibri"/>
              </a:rPr>
              <a:t>wx</a:t>
            </a:r>
            <a:r>
              <a:rPr lang="en-US" sz="2200">
                <a:latin typeface="Calibri"/>
                <a:ea typeface="Calibri"/>
                <a:cs typeface="Calibri"/>
                <a:sym typeface="Calibri"/>
              </a:rPr>
              <a:t> = {</a:t>
            </a:r>
            <a:r>
              <a:rPr i="1" lang="en-US" sz="2200">
                <a:latin typeface="Calibri"/>
                <a:ea typeface="Calibri"/>
                <a:cs typeface="Calibri"/>
                <a:sym typeface="Calibri"/>
              </a:rPr>
              <a:t>C</a:t>
            </a:r>
            <a:r>
              <a:rPr lang="en-US" sz="2200">
                <a:latin typeface="Calibri"/>
                <a:ea typeface="Calibri"/>
                <a:cs typeface="Calibri"/>
                <a:sym typeface="Calibri"/>
              </a:rPr>
              <a:t>}</a:t>
            </a:r>
            <a:endParaRPr/>
          </a:p>
          <a:p>
            <a:pPr indent="-285750" lvl="1" marL="742950" rtl="0" algn="l">
              <a:lnSpc>
                <a:spcPct val="90000"/>
              </a:lnSpc>
              <a:spcBef>
                <a:spcPts val="440"/>
              </a:spcBef>
              <a:spcAft>
                <a:spcPts val="0"/>
              </a:spcAft>
              <a:buClr>
                <a:schemeClr val="dk1"/>
              </a:buClr>
              <a:buSzPts val="2200"/>
              <a:buChar char="–"/>
            </a:pPr>
            <a:r>
              <a:rPr i="1" lang="en-US" sz="2200">
                <a:latin typeface="Calibri"/>
                <a:ea typeface="Calibri"/>
                <a:cs typeface="Calibri"/>
                <a:sym typeface="Calibri"/>
              </a:rPr>
              <a:t>P</a:t>
            </a:r>
            <a:r>
              <a:rPr baseline="-25000" i="1" lang="en-US" sz="2200">
                <a:latin typeface="Calibri"/>
                <a:ea typeface="Calibri"/>
                <a:cs typeface="Calibri"/>
                <a:sym typeface="Calibri"/>
              </a:rPr>
              <a:t>wx</a:t>
            </a:r>
            <a:r>
              <a:rPr lang="en-US" sz="2200">
                <a:latin typeface="Calibri"/>
                <a:ea typeface="Calibri"/>
                <a:cs typeface="Calibri"/>
                <a:sym typeface="Calibri"/>
              </a:rPr>
              <a:t> = 1 – (1 - </a:t>
            </a:r>
            <a:r>
              <a:rPr i="1" lang="en-US" sz="2200">
                <a:latin typeface="Calibri"/>
                <a:ea typeface="Calibri"/>
                <a:cs typeface="Calibri"/>
                <a:sym typeface="Calibri"/>
              </a:rPr>
              <a:t>P</a:t>
            </a:r>
            <a:r>
              <a:rPr baseline="-25000" i="1" lang="en-US" sz="2200">
                <a:latin typeface="Calibri"/>
                <a:ea typeface="Calibri"/>
                <a:cs typeface="Calibri"/>
                <a:sym typeface="Calibri"/>
              </a:rPr>
              <a:t>c</a:t>
            </a:r>
            <a:r>
              <a:rPr lang="en-US" sz="2200">
                <a:latin typeface="Calibri"/>
                <a:ea typeface="Calibri"/>
                <a:cs typeface="Calibri"/>
                <a:sym typeface="Calibri"/>
              </a:rPr>
              <a:t>) = </a:t>
            </a:r>
            <a:r>
              <a:rPr i="1" lang="en-US" sz="2200">
                <a:latin typeface="Calibri"/>
                <a:ea typeface="Calibri"/>
                <a:cs typeface="Calibri"/>
                <a:sym typeface="Calibri"/>
              </a:rPr>
              <a:t>P</a:t>
            </a:r>
            <a:r>
              <a:rPr baseline="-25000" i="1" lang="en-US" sz="2200">
                <a:latin typeface="Calibri"/>
                <a:ea typeface="Calibri"/>
                <a:cs typeface="Calibri"/>
                <a:sym typeface="Calibri"/>
              </a:rPr>
              <a:t>c</a:t>
            </a:r>
            <a:endParaRPr/>
          </a:p>
          <a:p>
            <a:pPr indent="-285750" lvl="1" marL="742950" rtl="0" algn="l">
              <a:lnSpc>
                <a:spcPct val="90000"/>
              </a:lnSpc>
              <a:spcBef>
                <a:spcPts val="440"/>
              </a:spcBef>
              <a:spcAft>
                <a:spcPts val="0"/>
              </a:spcAft>
              <a:buClr>
                <a:schemeClr val="dk1"/>
              </a:buClr>
              <a:buSzPts val="2200"/>
              <a:buChar char="–"/>
            </a:pPr>
            <a:r>
              <a:rPr lang="en-US" sz="2200">
                <a:latin typeface="Calibri"/>
                <a:ea typeface="Calibri"/>
                <a:cs typeface="Calibri"/>
                <a:sym typeface="Calibri"/>
              </a:rPr>
              <a:t>And</a:t>
            </a:r>
            <a:endParaRPr/>
          </a:p>
          <a:p>
            <a:pPr indent="-285750" lvl="1" marL="742950" rtl="0" algn="l">
              <a:lnSpc>
                <a:spcPct val="90000"/>
              </a:lnSpc>
              <a:spcBef>
                <a:spcPts val="440"/>
              </a:spcBef>
              <a:spcAft>
                <a:spcPts val="0"/>
              </a:spcAft>
              <a:buClr>
                <a:schemeClr val="dk1"/>
              </a:buClr>
              <a:buSzPts val="2200"/>
              <a:buChar char="–"/>
            </a:pPr>
            <a:r>
              <a:rPr i="1" lang="en-US" sz="2200">
                <a:latin typeface="Calibri"/>
                <a:ea typeface="Calibri"/>
                <a:cs typeface="Calibri"/>
                <a:sym typeface="Calibri"/>
              </a:rPr>
              <a:t>P</a:t>
            </a:r>
            <a:r>
              <a:rPr baseline="-25000" i="1" lang="en-US" sz="2200">
                <a:latin typeface="Calibri"/>
                <a:ea typeface="Calibri"/>
                <a:cs typeface="Calibri"/>
                <a:sym typeface="Calibri"/>
              </a:rPr>
              <a:t>xy</a:t>
            </a:r>
            <a:r>
              <a:rPr lang="en-US" sz="2200">
                <a:latin typeface="Calibri"/>
                <a:ea typeface="Calibri"/>
                <a:cs typeface="Calibri"/>
                <a:sym typeface="Calibri"/>
              </a:rPr>
              <a:t> = </a:t>
            </a:r>
            <a:r>
              <a:rPr i="1" lang="en-US" sz="2200">
                <a:latin typeface="Calibri"/>
                <a:ea typeface="Calibri"/>
                <a:cs typeface="Calibri"/>
                <a:sym typeface="Calibri"/>
              </a:rPr>
              <a:t>P</a:t>
            </a:r>
            <a:r>
              <a:rPr baseline="-25000" i="1" lang="en-US" sz="2200">
                <a:latin typeface="Calibri"/>
                <a:ea typeface="Calibri"/>
                <a:cs typeface="Calibri"/>
                <a:sym typeface="Calibri"/>
              </a:rPr>
              <a:t>C</a:t>
            </a:r>
            <a:r>
              <a:rPr lang="en-US" sz="2200">
                <a:latin typeface="Calibri"/>
                <a:ea typeface="Calibri"/>
                <a:cs typeface="Calibri"/>
                <a:sym typeface="Calibri"/>
              </a:rPr>
              <a:t> and </a:t>
            </a:r>
            <a:r>
              <a:rPr i="1" lang="en-US" sz="2200">
                <a:latin typeface="Calibri"/>
                <a:ea typeface="Calibri"/>
                <a:cs typeface="Calibri"/>
                <a:sym typeface="Calibri"/>
              </a:rPr>
              <a:t>P</a:t>
            </a:r>
            <a:r>
              <a:rPr baseline="-25000" i="1" lang="en-US" sz="2200">
                <a:latin typeface="Calibri"/>
                <a:ea typeface="Calibri"/>
                <a:cs typeface="Calibri"/>
                <a:sym typeface="Calibri"/>
              </a:rPr>
              <a:t>yz </a:t>
            </a:r>
            <a:r>
              <a:rPr lang="en-US" sz="2200">
                <a:latin typeface="Calibri"/>
                <a:ea typeface="Calibri"/>
                <a:cs typeface="Calibri"/>
                <a:sym typeface="Calibri"/>
              </a:rPr>
              <a:t>= </a:t>
            </a:r>
            <a:r>
              <a:rPr i="1" lang="en-US" sz="2200">
                <a:latin typeface="Calibri"/>
                <a:ea typeface="Calibri"/>
                <a:cs typeface="Calibri"/>
                <a:sym typeface="Calibri"/>
              </a:rPr>
              <a:t>P</a:t>
            </a:r>
            <a:r>
              <a:rPr baseline="-25000" i="1" lang="en-US" sz="2200">
                <a:latin typeface="Calibri"/>
                <a:ea typeface="Calibri"/>
                <a:cs typeface="Calibri"/>
                <a:sym typeface="Calibri"/>
              </a:rPr>
              <a:t>wz </a:t>
            </a:r>
            <a:r>
              <a:rPr lang="en-US" sz="2200">
                <a:latin typeface="Calibri"/>
                <a:ea typeface="Calibri"/>
                <a:cs typeface="Calibri"/>
                <a:sym typeface="Calibri"/>
              </a:rPr>
              <a:t>= </a:t>
            </a:r>
            <a:r>
              <a:rPr i="1" lang="en-US" sz="2200">
                <a:latin typeface="Calibri"/>
                <a:ea typeface="Calibri"/>
                <a:cs typeface="Calibri"/>
                <a:sym typeface="Calibri"/>
              </a:rPr>
              <a:t>P</a:t>
            </a:r>
            <a:r>
              <a:rPr baseline="-25000" i="1" lang="en-US" sz="2200">
                <a:latin typeface="Calibri"/>
                <a:ea typeface="Calibri"/>
                <a:cs typeface="Calibri"/>
                <a:sym typeface="Calibri"/>
              </a:rPr>
              <a:t>D</a:t>
            </a:r>
            <a:endParaRPr/>
          </a:p>
          <a:p>
            <a:pPr indent="-285750" lvl="1" marL="742950" rtl="0" algn="l">
              <a:lnSpc>
                <a:spcPct val="90000"/>
              </a:lnSpc>
              <a:spcBef>
                <a:spcPts val="440"/>
              </a:spcBef>
              <a:spcAft>
                <a:spcPts val="0"/>
              </a:spcAft>
              <a:buClr>
                <a:schemeClr val="dk1"/>
              </a:buClr>
              <a:buSzPts val="2200"/>
              <a:buChar char="–"/>
            </a:pPr>
            <a:r>
              <a:rPr i="1" lang="en-US" sz="2200">
                <a:latin typeface="Calibri"/>
                <a:ea typeface="Calibri"/>
                <a:cs typeface="Calibri"/>
                <a:sym typeface="Calibri"/>
              </a:rPr>
              <a:t>P</a:t>
            </a:r>
            <a:r>
              <a:rPr baseline="-25000" i="1" lang="en-US" sz="2200">
                <a:latin typeface="Calibri"/>
                <a:ea typeface="Calibri"/>
                <a:cs typeface="Calibri"/>
                <a:sym typeface="Calibri"/>
              </a:rPr>
              <a:t>wy</a:t>
            </a:r>
            <a:r>
              <a:rPr lang="en-US" sz="2200">
                <a:latin typeface="Calibri"/>
                <a:ea typeface="Calibri"/>
                <a:cs typeface="Calibri"/>
                <a:sym typeface="Calibri"/>
              </a:rPr>
              <a:t>= 1 - (1 - </a:t>
            </a:r>
            <a:r>
              <a:rPr i="1" lang="en-US" sz="2200">
                <a:latin typeface="Calibri"/>
                <a:ea typeface="Calibri"/>
                <a:cs typeface="Calibri"/>
                <a:sym typeface="Calibri"/>
              </a:rPr>
              <a:t>P</a:t>
            </a:r>
            <a:r>
              <a:rPr baseline="-25000" i="1" lang="en-US" sz="2200">
                <a:latin typeface="Calibri"/>
                <a:ea typeface="Calibri"/>
                <a:cs typeface="Calibri"/>
                <a:sym typeface="Calibri"/>
              </a:rPr>
              <a:t>C</a:t>
            </a:r>
            <a:r>
              <a:rPr lang="en-US" sz="2200">
                <a:latin typeface="Calibri"/>
                <a:ea typeface="Calibri"/>
                <a:cs typeface="Calibri"/>
                <a:sym typeface="Calibri"/>
              </a:rPr>
              <a:t>)(1 - </a:t>
            </a:r>
            <a:r>
              <a:rPr i="1" lang="en-US" sz="2200">
                <a:latin typeface="Calibri"/>
                <a:ea typeface="Calibri"/>
                <a:cs typeface="Calibri"/>
                <a:sym typeface="Calibri"/>
              </a:rPr>
              <a:t>P</a:t>
            </a:r>
            <a:r>
              <a:rPr baseline="-25000" i="1" lang="en-US" sz="2200">
                <a:latin typeface="Calibri"/>
                <a:ea typeface="Calibri"/>
                <a:cs typeface="Calibri"/>
                <a:sym typeface="Calibri"/>
              </a:rPr>
              <a:t>D</a:t>
            </a:r>
            <a:r>
              <a:rPr lang="en-US" sz="2200">
                <a:latin typeface="Calibri"/>
                <a:ea typeface="Calibri"/>
                <a:cs typeface="Calibri"/>
                <a:sym typeface="Calibri"/>
              </a:rPr>
              <a:t>)</a:t>
            </a:r>
            <a:endParaRPr/>
          </a:p>
          <a:p>
            <a:pPr indent="-285750" lvl="1" marL="742950" rtl="0" algn="l">
              <a:lnSpc>
                <a:spcPct val="90000"/>
              </a:lnSpc>
              <a:spcBef>
                <a:spcPts val="440"/>
              </a:spcBef>
              <a:spcAft>
                <a:spcPts val="0"/>
              </a:spcAft>
              <a:buClr>
                <a:schemeClr val="dk1"/>
              </a:buClr>
              <a:buSzPts val="2200"/>
              <a:buChar char="–"/>
            </a:pPr>
            <a:r>
              <a:rPr i="1" lang="en-US" sz="2200">
                <a:latin typeface="Calibri"/>
                <a:ea typeface="Calibri"/>
                <a:cs typeface="Calibri"/>
                <a:sym typeface="Calibri"/>
              </a:rPr>
              <a:t>P</a:t>
            </a:r>
            <a:r>
              <a:rPr baseline="-25000" i="1" lang="en-US" sz="2200">
                <a:latin typeface="Calibri"/>
                <a:ea typeface="Calibri"/>
                <a:cs typeface="Calibri"/>
                <a:sym typeface="Calibri"/>
              </a:rPr>
              <a:t>xz</a:t>
            </a:r>
            <a:r>
              <a:rPr lang="en-US" sz="2200">
                <a:latin typeface="Calibri"/>
                <a:ea typeface="Calibri"/>
                <a:cs typeface="Calibri"/>
                <a:sym typeface="Calibri"/>
              </a:rPr>
              <a:t> = a tiny value (very low probability)</a:t>
            </a:r>
            <a:endParaRPr/>
          </a:p>
          <a:p>
            <a:pPr indent="-146050" lvl="1" marL="742950" rtl="0" algn="l">
              <a:lnSpc>
                <a:spcPct val="90000"/>
              </a:lnSpc>
              <a:spcBef>
                <a:spcPts val="440"/>
              </a:spcBef>
              <a:spcAft>
                <a:spcPts val="0"/>
              </a:spcAft>
              <a:buClr>
                <a:schemeClr val="dk1"/>
              </a:buClr>
              <a:buSzPts val="2200"/>
              <a:buNone/>
            </a:pPr>
            <a:r>
              <a:t/>
            </a:r>
            <a:endParaRPr sz="2200">
              <a:latin typeface="Calibri"/>
              <a:ea typeface="Calibri"/>
              <a:cs typeface="Calibri"/>
              <a:sym typeface="Calibri"/>
            </a:endParaRPr>
          </a:p>
          <a:p>
            <a:pPr indent="-342900" lvl="0" marL="342900" rtl="0" algn="l">
              <a:lnSpc>
                <a:spcPct val="90000"/>
              </a:lnSpc>
              <a:spcBef>
                <a:spcPts val="520"/>
              </a:spcBef>
              <a:spcAft>
                <a:spcPts val="0"/>
              </a:spcAft>
              <a:buClr>
                <a:schemeClr val="dk1"/>
              </a:buClr>
              <a:buSzPts val="2600"/>
              <a:buChar char="•"/>
            </a:pPr>
            <a:r>
              <a:rPr lang="en-US" sz="2600">
                <a:latin typeface="Calibri"/>
                <a:ea typeface="Calibri"/>
                <a:cs typeface="Calibri"/>
                <a:sym typeface="Calibri"/>
              </a:rPr>
              <a:t>The likelihood of this graph given the membership assumption</a:t>
            </a:r>
            <a:endParaRPr i="1" sz="2600">
              <a:latin typeface="Calibri"/>
              <a:ea typeface="Calibri"/>
              <a:cs typeface="Calibri"/>
              <a:sym typeface="Calibri"/>
            </a:endParaRPr>
          </a:p>
          <a:p>
            <a:pPr indent="-342900" lvl="0" marL="342900" rtl="0" algn="l">
              <a:lnSpc>
                <a:spcPct val="90000"/>
              </a:lnSpc>
              <a:spcBef>
                <a:spcPts val="520"/>
              </a:spcBef>
              <a:spcAft>
                <a:spcPts val="0"/>
              </a:spcAft>
              <a:buClr>
                <a:schemeClr val="dk1"/>
              </a:buClr>
              <a:buSzPts val="2600"/>
              <a:buChar char="•"/>
            </a:pPr>
            <a:r>
              <a:rPr i="1" lang="en-US" sz="2600">
                <a:latin typeface="Calibri"/>
                <a:ea typeface="Calibri"/>
                <a:cs typeface="Calibri"/>
                <a:sym typeface="Calibri"/>
              </a:rPr>
              <a:t>P(G|AGM) = P</a:t>
            </a:r>
            <a:r>
              <a:rPr baseline="-25000" i="1" lang="en-US" sz="2600">
                <a:latin typeface="Calibri"/>
                <a:ea typeface="Calibri"/>
                <a:cs typeface="Calibri"/>
                <a:sym typeface="Calibri"/>
              </a:rPr>
              <a:t>wx</a:t>
            </a:r>
            <a:r>
              <a:rPr i="1" lang="en-US" sz="2600">
                <a:latin typeface="Calibri"/>
                <a:ea typeface="Calibri"/>
                <a:cs typeface="Calibri"/>
                <a:sym typeface="Calibri"/>
              </a:rPr>
              <a:t>P</a:t>
            </a:r>
            <a:r>
              <a:rPr baseline="-25000" i="1" lang="en-US" sz="2600">
                <a:latin typeface="Calibri"/>
                <a:ea typeface="Calibri"/>
                <a:cs typeface="Calibri"/>
                <a:sym typeface="Calibri"/>
              </a:rPr>
              <a:t>wy</a:t>
            </a:r>
            <a:r>
              <a:rPr i="1" lang="en-US" sz="2600">
                <a:latin typeface="Calibri"/>
                <a:ea typeface="Calibri"/>
                <a:cs typeface="Calibri"/>
                <a:sym typeface="Calibri"/>
              </a:rPr>
              <a:t> P</a:t>
            </a:r>
            <a:r>
              <a:rPr baseline="-25000" i="1" lang="en-US" sz="2600">
                <a:latin typeface="Calibri"/>
                <a:ea typeface="Calibri"/>
                <a:cs typeface="Calibri"/>
                <a:sym typeface="Calibri"/>
              </a:rPr>
              <a:t>xy</a:t>
            </a:r>
            <a:r>
              <a:rPr i="1" lang="en-US" sz="2600">
                <a:latin typeface="Calibri"/>
                <a:ea typeface="Calibri"/>
                <a:cs typeface="Calibri"/>
                <a:sym typeface="Calibri"/>
              </a:rPr>
              <a:t> P</a:t>
            </a:r>
            <a:r>
              <a:rPr baseline="-25000" i="1" lang="en-US" sz="2600">
                <a:latin typeface="Calibri"/>
                <a:ea typeface="Calibri"/>
                <a:cs typeface="Calibri"/>
                <a:sym typeface="Calibri"/>
              </a:rPr>
              <a:t>yz </a:t>
            </a:r>
            <a:r>
              <a:rPr lang="en-US" sz="2600">
                <a:latin typeface="Calibri"/>
                <a:ea typeface="Calibri"/>
                <a:cs typeface="Calibri"/>
                <a:sym typeface="Calibri"/>
              </a:rPr>
              <a:t>(1-</a:t>
            </a:r>
            <a:r>
              <a:rPr i="1" lang="en-US" sz="2600">
                <a:latin typeface="Calibri"/>
                <a:ea typeface="Calibri"/>
                <a:cs typeface="Calibri"/>
                <a:sym typeface="Calibri"/>
              </a:rPr>
              <a:t>P</a:t>
            </a:r>
            <a:r>
              <a:rPr baseline="-25000" i="1" lang="en-US" sz="2600">
                <a:latin typeface="Calibri"/>
                <a:ea typeface="Calibri"/>
                <a:cs typeface="Calibri"/>
                <a:sym typeface="Calibri"/>
              </a:rPr>
              <a:t>wz</a:t>
            </a:r>
            <a:r>
              <a:rPr lang="en-US" sz="2600">
                <a:latin typeface="Calibri"/>
                <a:ea typeface="Calibri"/>
                <a:cs typeface="Calibri"/>
                <a:sym typeface="Calibri"/>
              </a:rPr>
              <a:t>)(1-</a:t>
            </a:r>
            <a:r>
              <a:rPr i="1" lang="en-US" sz="2600">
                <a:latin typeface="Calibri"/>
                <a:ea typeface="Calibri"/>
                <a:cs typeface="Calibri"/>
                <a:sym typeface="Calibri"/>
              </a:rPr>
              <a:t>P</a:t>
            </a:r>
            <a:r>
              <a:rPr baseline="-25000" i="1" lang="en-US" sz="2600">
                <a:latin typeface="Calibri"/>
                <a:ea typeface="Calibri"/>
                <a:cs typeface="Calibri"/>
                <a:sym typeface="Calibri"/>
              </a:rPr>
              <a:t>xz</a:t>
            </a:r>
            <a:r>
              <a:rPr lang="en-US" sz="2600">
                <a:latin typeface="Calibri"/>
                <a:ea typeface="Calibri"/>
                <a:cs typeface="Calibri"/>
                <a:sym typeface="Calibri"/>
              </a:rPr>
              <a:t>)</a:t>
            </a:r>
            <a:endParaRPr/>
          </a:p>
          <a:p>
            <a:pPr indent="0" lvl="1" marL="457200" rtl="0" algn="l">
              <a:lnSpc>
                <a:spcPct val="90000"/>
              </a:lnSpc>
              <a:spcBef>
                <a:spcPts val="520"/>
              </a:spcBef>
              <a:spcAft>
                <a:spcPts val="0"/>
              </a:spcAft>
              <a:buClr>
                <a:schemeClr val="dk1"/>
              </a:buClr>
              <a:buSzPts val="2600"/>
              <a:buNone/>
            </a:pPr>
            <a:r>
              <a:rPr lang="en-US" sz="2600">
                <a:latin typeface="Calibri"/>
                <a:ea typeface="Calibri"/>
                <a:cs typeface="Calibri"/>
                <a:sym typeface="Calibri"/>
              </a:rPr>
              <a:t>                  = </a:t>
            </a:r>
            <a:r>
              <a:rPr i="1" lang="en-US" sz="2600">
                <a:latin typeface="Calibri"/>
                <a:ea typeface="Calibri"/>
                <a:cs typeface="Calibri"/>
                <a:sym typeface="Calibri"/>
              </a:rPr>
              <a:t>(P</a:t>
            </a:r>
            <a:r>
              <a:rPr baseline="-25000" i="1" lang="en-US" sz="2600">
                <a:latin typeface="Calibri"/>
                <a:ea typeface="Calibri"/>
                <a:cs typeface="Calibri"/>
                <a:sym typeface="Calibri"/>
              </a:rPr>
              <a:t>C</a:t>
            </a:r>
            <a:r>
              <a:rPr i="1" lang="en-US" sz="2600">
                <a:latin typeface="Calibri"/>
                <a:ea typeface="Calibri"/>
                <a:cs typeface="Calibri"/>
                <a:sym typeface="Calibri"/>
              </a:rPr>
              <a:t>)</a:t>
            </a:r>
            <a:r>
              <a:rPr baseline="30000" i="1" lang="en-US" sz="2600">
                <a:latin typeface="Calibri"/>
                <a:ea typeface="Calibri"/>
                <a:cs typeface="Calibri"/>
                <a:sym typeface="Calibri"/>
              </a:rPr>
              <a:t>2</a:t>
            </a:r>
            <a:r>
              <a:rPr i="1" lang="en-US" sz="2600">
                <a:latin typeface="Calibri"/>
                <a:ea typeface="Calibri"/>
                <a:cs typeface="Calibri"/>
                <a:sym typeface="Calibri"/>
              </a:rPr>
              <a:t>P</a:t>
            </a:r>
            <a:r>
              <a:rPr baseline="-25000" i="1" lang="en-US" sz="2600">
                <a:latin typeface="Calibri"/>
                <a:ea typeface="Calibri"/>
                <a:cs typeface="Calibri"/>
                <a:sym typeface="Calibri"/>
              </a:rPr>
              <a:t>D</a:t>
            </a:r>
            <a:r>
              <a:rPr i="1" lang="en-US" sz="2600">
                <a:latin typeface="Calibri"/>
                <a:ea typeface="Calibri"/>
                <a:cs typeface="Calibri"/>
                <a:sym typeface="Calibri"/>
              </a:rPr>
              <a:t>(P</a:t>
            </a:r>
            <a:r>
              <a:rPr baseline="-25000" i="1" lang="en-US" sz="2600">
                <a:latin typeface="Calibri"/>
                <a:ea typeface="Calibri"/>
                <a:cs typeface="Calibri"/>
                <a:sym typeface="Calibri"/>
              </a:rPr>
              <a:t>C</a:t>
            </a:r>
            <a:r>
              <a:rPr i="1" lang="en-US" sz="2600">
                <a:latin typeface="Calibri"/>
                <a:ea typeface="Calibri"/>
                <a:cs typeface="Calibri"/>
                <a:sym typeface="Calibri"/>
              </a:rPr>
              <a:t>+P</a:t>
            </a:r>
            <a:r>
              <a:rPr baseline="-25000" i="1" lang="en-US" sz="2600">
                <a:latin typeface="Calibri"/>
                <a:ea typeface="Calibri"/>
                <a:cs typeface="Calibri"/>
                <a:sym typeface="Calibri"/>
              </a:rPr>
              <a:t>D</a:t>
            </a:r>
            <a:r>
              <a:rPr i="1" lang="en-US" sz="2600">
                <a:latin typeface="Calibri"/>
                <a:ea typeface="Calibri"/>
                <a:cs typeface="Calibri"/>
                <a:sym typeface="Calibri"/>
              </a:rPr>
              <a:t>-P</a:t>
            </a:r>
            <a:r>
              <a:rPr baseline="-25000" i="1" lang="en-US" sz="2600">
                <a:latin typeface="Calibri"/>
                <a:ea typeface="Calibri"/>
                <a:cs typeface="Calibri"/>
                <a:sym typeface="Calibri"/>
              </a:rPr>
              <a:t>C</a:t>
            </a:r>
            <a:r>
              <a:rPr i="1" lang="en-US" sz="2600">
                <a:latin typeface="Calibri"/>
                <a:ea typeface="Calibri"/>
                <a:cs typeface="Calibri"/>
                <a:sym typeface="Calibri"/>
              </a:rPr>
              <a:t>P</a:t>
            </a:r>
            <a:r>
              <a:rPr baseline="-25000" i="1" lang="en-US" sz="2600">
                <a:latin typeface="Calibri"/>
                <a:ea typeface="Calibri"/>
                <a:cs typeface="Calibri"/>
                <a:sym typeface="Calibri"/>
              </a:rPr>
              <a:t>D</a:t>
            </a:r>
            <a:r>
              <a:rPr i="1" lang="en-US" sz="2600">
                <a:latin typeface="Calibri"/>
                <a:ea typeface="Calibri"/>
                <a:cs typeface="Calibri"/>
                <a:sym typeface="Calibri"/>
              </a:rPr>
              <a:t>)(1-P</a:t>
            </a:r>
            <a:r>
              <a:rPr baseline="-25000" i="1" lang="en-US" sz="2600">
                <a:latin typeface="Calibri"/>
                <a:ea typeface="Calibri"/>
                <a:cs typeface="Calibri"/>
                <a:sym typeface="Calibri"/>
              </a:rPr>
              <a:t>D</a:t>
            </a:r>
            <a:r>
              <a:rPr i="1" lang="en-US" sz="2600">
                <a:latin typeface="Calibri"/>
                <a:ea typeface="Calibri"/>
                <a:cs typeface="Calibri"/>
                <a:sym typeface="Calibri"/>
              </a:rPr>
              <a:t>)(1-</a:t>
            </a:r>
            <a:r>
              <a:rPr i="1" lang="en-US" sz="2600">
                <a:latin typeface="Noto Sans Symbols"/>
                <a:ea typeface="Noto Sans Symbols"/>
                <a:cs typeface="Noto Sans Symbols"/>
                <a:sym typeface="Noto Sans Symbols"/>
              </a:rPr>
              <a:t>ε</a:t>
            </a:r>
            <a:r>
              <a:rPr i="1" lang="en-US" sz="2600">
                <a:latin typeface="Calibri"/>
                <a:ea typeface="Calibri"/>
                <a:cs typeface="Calibri"/>
                <a:sym typeface="Calibri"/>
              </a:rPr>
              <a:t>)</a:t>
            </a:r>
            <a:endParaRPr sz="2600">
              <a:latin typeface="Calibri"/>
              <a:ea typeface="Calibri"/>
              <a:cs typeface="Calibri"/>
              <a:sym typeface="Calibri"/>
            </a:endParaRPr>
          </a:p>
        </p:txBody>
      </p:sp>
      <p:sp>
        <p:nvSpPr>
          <p:cNvPr id="960" name="Google Shape;960;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grpSp>
        <p:nvGrpSpPr>
          <p:cNvPr id="961" name="Google Shape;961;p36"/>
          <p:cNvGrpSpPr/>
          <p:nvPr/>
        </p:nvGrpSpPr>
        <p:grpSpPr>
          <a:xfrm>
            <a:off x="5085236" y="1277894"/>
            <a:ext cx="3941737" cy="3225507"/>
            <a:chOff x="4495800" y="3432132"/>
            <a:chExt cx="5172205" cy="3579919"/>
          </a:xfrm>
        </p:grpSpPr>
        <p:pic>
          <p:nvPicPr>
            <p:cNvPr id="962" name="Google Shape;962;p36"/>
            <p:cNvPicPr preferRelativeResize="0"/>
            <p:nvPr/>
          </p:nvPicPr>
          <p:blipFill rotWithShape="1">
            <a:blip r:embed="rId3">
              <a:alphaModFix/>
            </a:blip>
            <a:srcRect b="0" l="0" r="0" t="0"/>
            <a:stretch/>
          </p:blipFill>
          <p:spPr>
            <a:xfrm>
              <a:off x="4495800" y="3581400"/>
              <a:ext cx="5172205" cy="3430651"/>
            </a:xfrm>
            <a:prstGeom prst="rect">
              <a:avLst/>
            </a:prstGeom>
            <a:noFill/>
            <a:ln>
              <a:noFill/>
            </a:ln>
          </p:spPr>
        </p:pic>
        <p:sp>
          <p:nvSpPr>
            <p:cNvPr id="963" name="Google Shape;963;p36"/>
            <p:cNvSpPr/>
            <p:nvPr/>
          </p:nvSpPr>
          <p:spPr>
            <a:xfrm>
              <a:off x="4822833" y="3432132"/>
              <a:ext cx="2379723" cy="2817896"/>
            </a:xfrm>
            <a:custGeom>
              <a:rect b="b" l="l" r="r" t="t"/>
              <a:pathLst>
                <a:path extrusionOk="0" h="2818356" w="2379945">
                  <a:moveTo>
                    <a:pt x="1778695" y="363254"/>
                  </a:moveTo>
                  <a:lnTo>
                    <a:pt x="1778695" y="363254"/>
                  </a:lnTo>
                  <a:cubicBezTo>
                    <a:pt x="1624207" y="292273"/>
                    <a:pt x="1479699" y="193387"/>
                    <a:pt x="1315232" y="150312"/>
                  </a:cubicBezTo>
                  <a:cubicBezTo>
                    <a:pt x="748547" y="1895"/>
                    <a:pt x="969518" y="30564"/>
                    <a:pt x="663879" y="0"/>
                  </a:cubicBezTo>
                  <a:cubicBezTo>
                    <a:pt x="605424" y="4175"/>
                    <a:pt x="546227" y="2342"/>
                    <a:pt x="488515" y="12526"/>
                  </a:cubicBezTo>
                  <a:cubicBezTo>
                    <a:pt x="473690" y="15142"/>
                    <a:pt x="463703" y="29599"/>
                    <a:pt x="450937" y="37578"/>
                  </a:cubicBezTo>
                  <a:cubicBezTo>
                    <a:pt x="430291" y="50482"/>
                    <a:pt x="409183" y="62630"/>
                    <a:pt x="388306" y="75156"/>
                  </a:cubicBezTo>
                  <a:cubicBezTo>
                    <a:pt x="327844" y="165849"/>
                    <a:pt x="351667" y="123382"/>
                    <a:pt x="313150" y="200416"/>
                  </a:cubicBezTo>
                  <a:cubicBezTo>
                    <a:pt x="283995" y="360768"/>
                    <a:pt x="292842" y="372252"/>
                    <a:pt x="200416" y="538619"/>
                  </a:cubicBezTo>
                  <a:cubicBezTo>
                    <a:pt x="149620" y="630052"/>
                    <a:pt x="91520" y="725600"/>
                    <a:pt x="62630" y="826717"/>
                  </a:cubicBezTo>
                  <a:cubicBezTo>
                    <a:pt x="50417" y="869464"/>
                    <a:pt x="35001" y="919734"/>
                    <a:pt x="25052" y="964504"/>
                  </a:cubicBezTo>
                  <a:cubicBezTo>
                    <a:pt x="13381" y="1017025"/>
                    <a:pt x="9065" y="1047902"/>
                    <a:pt x="0" y="1102290"/>
                  </a:cubicBezTo>
                  <a:cubicBezTo>
                    <a:pt x="8351" y="1248427"/>
                    <a:pt x="-1132" y="1396687"/>
                    <a:pt x="25052" y="1540701"/>
                  </a:cubicBezTo>
                  <a:cubicBezTo>
                    <a:pt x="72505" y="1801691"/>
                    <a:pt x="99380" y="1727171"/>
                    <a:pt x="187890" y="1878904"/>
                  </a:cubicBezTo>
                  <a:cubicBezTo>
                    <a:pt x="199219" y="1898326"/>
                    <a:pt x="202022" y="1921879"/>
                    <a:pt x="212942" y="1941534"/>
                  </a:cubicBezTo>
                  <a:cubicBezTo>
                    <a:pt x="233028" y="1977689"/>
                    <a:pt x="259619" y="2000737"/>
                    <a:pt x="288098" y="2029216"/>
                  </a:cubicBezTo>
                  <a:cubicBezTo>
                    <a:pt x="292273" y="2041742"/>
                    <a:pt x="294719" y="2054984"/>
                    <a:pt x="300624" y="2066794"/>
                  </a:cubicBezTo>
                  <a:cubicBezTo>
                    <a:pt x="307357" y="2080259"/>
                    <a:pt x="320531" y="2090224"/>
                    <a:pt x="325676" y="2104372"/>
                  </a:cubicBezTo>
                  <a:cubicBezTo>
                    <a:pt x="337442" y="2136730"/>
                    <a:pt x="350728" y="2204580"/>
                    <a:pt x="350728" y="2204580"/>
                  </a:cubicBezTo>
                  <a:cubicBezTo>
                    <a:pt x="352663" y="2220061"/>
                    <a:pt x="365020" y="2338727"/>
                    <a:pt x="375780" y="2367419"/>
                  </a:cubicBezTo>
                  <a:cubicBezTo>
                    <a:pt x="381066" y="2381515"/>
                    <a:pt x="392481" y="2392471"/>
                    <a:pt x="400832" y="2404997"/>
                  </a:cubicBezTo>
                  <a:cubicBezTo>
                    <a:pt x="409183" y="2434224"/>
                    <a:pt x="414193" y="2464620"/>
                    <a:pt x="425884" y="2492679"/>
                  </a:cubicBezTo>
                  <a:cubicBezTo>
                    <a:pt x="435248" y="2515152"/>
                    <a:pt x="451639" y="2534027"/>
                    <a:pt x="463463" y="2555309"/>
                  </a:cubicBezTo>
                  <a:cubicBezTo>
                    <a:pt x="472531" y="2571632"/>
                    <a:pt x="480931" y="2588350"/>
                    <a:pt x="488515" y="2605413"/>
                  </a:cubicBezTo>
                  <a:cubicBezTo>
                    <a:pt x="497647" y="2625960"/>
                    <a:pt x="498373" y="2651468"/>
                    <a:pt x="513567" y="2668043"/>
                  </a:cubicBezTo>
                  <a:cubicBezTo>
                    <a:pt x="551907" y="2709869"/>
                    <a:pt x="640498" y="2771533"/>
                    <a:pt x="701457" y="2793304"/>
                  </a:cubicBezTo>
                  <a:cubicBezTo>
                    <a:pt x="733882" y="2804884"/>
                    <a:pt x="768262" y="2810005"/>
                    <a:pt x="801665" y="2818356"/>
                  </a:cubicBezTo>
                  <a:cubicBezTo>
                    <a:pt x="918575" y="2814181"/>
                    <a:pt x="1035990" y="2817470"/>
                    <a:pt x="1152394" y="2805830"/>
                  </a:cubicBezTo>
                  <a:cubicBezTo>
                    <a:pt x="1228584" y="2798211"/>
                    <a:pt x="1340034" y="2754238"/>
                    <a:pt x="1415441" y="2730673"/>
                  </a:cubicBezTo>
                  <a:cubicBezTo>
                    <a:pt x="1474853" y="2712107"/>
                    <a:pt x="1511804" y="2707543"/>
                    <a:pt x="1565753" y="2680569"/>
                  </a:cubicBezTo>
                  <a:cubicBezTo>
                    <a:pt x="1684076" y="2621407"/>
                    <a:pt x="1581223" y="2658711"/>
                    <a:pt x="1665961" y="2630465"/>
                  </a:cubicBezTo>
                  <a:cubicBezTo>
                    <a:pt x="1682662" y="2617939"/>
                    <a:pt x="1697737" y="2602884"/>
                    <a:pt x="1716065" y="2592887"/>
                  </a:cubicBezTo>
                  <a:cubicBezTo>
                    <a:pt x="1785549" y="2554986"/>
                    <a:pt x="1862095" y="2548137"/>
                    <a:pt x="1916482" y="2480153"/>
                  </a:cubicBezTo>
                  <a:cubicBezTo>
                    <a:pt x="1984988" y="2394521"/>
                    <a:pt x="2066681" y="2282952"/>
                    <a:pt x="2154476" y="2217106"/>
                  </a:cubicBezTo>
                  <a:cubicBezTo>
                    <a:pt x="2228667" y="2161463"/>
                    <a:pt x="2187209" y="2191108"/>
                    <a:pt x="2279737" y="2129424"/>
                  </a:cubicBezTo>
                  <a:cubicBezTo>
                    <a:pt x="2288088" y="2108547"/>
                    <a:pt x="2297105" y="2087925"/>
                    <a:pt x="2304789" y="2066794"/>
                  </a:cubicBezTo>
                  <a:cubicBezTo>
                    <a:pt x="2313813" y="2041977"/>
                    <a:pt x="2319116" y="2015769"/>
                    <a:pt x="2329841" y="1991638"/>
                  </a:cubicBezTo>
                  <a:cubicBezTo>
                    <a:pt x="2335955" y="1977881"/>
                    <a:pt x="2348779" y="1967817"/>
                    <a:pt x="2354893" y="1954060"/>
                  </a:cubicBezTo>
                  <a:cubicBezTo>
                    <a:pt x="2365618" y="1929929"/>
                    <a:pt x="2379945" y="1878904"/>
                    <a:pt x="2379945" y="1878904"/>
                  </a:cubicBezTo>
                  <a:cubicBezTo>
                    <a:pt x="2375770" y="1716066"/>
                    <a:pt x="2377580" y="1552964"/>
                    <a:pt x="2367419" y="1390389"/>
                  </a:cubicBezTo>
                  <a:cubicBezTo>
                    <a:pt x="2365018" y="1351969"/>
                    <a:pt x="2349057" y="1315563"/>
                    <a:pt x="2342367" y="1277654"/>
                  </a:cubicBezTo>
                  <a:cubicBezTo>
                    <a:pt x="2336517" y="1244504"/>
                    <a:pt x="2339741" y="1209620"/>
                    <a:pt x="2329841" y="1177446"/>
                  </a:cubicBezTo>
                  <a:cubicBezTo>
                    <a:pt x="2322681" y="1154176"/>
                    <a:pt x="2303151" y="1136592"/>
                    <a:pt x="2292263" y="1114816"/>
                  </a:cubicBezTo>
                  <a:cubicBezTo>
                    <a:pt x="2278042" y="1086375"/>
                    <a:pt x="2266099" y="1056813"/>
                    <a:pt x="2254684" y="1027134"/>
                  </a:cubicBezTo>
                  <a:cubicBezTo>
                    <a:pt x="2235197" y="976469"/>
                    <a:pt x="2228646" y="937480"/>
                    <a:pt x="2204580" y="889347"/>
                  </a:cubicBezTo>
                  <a:cubicBezTo>
                    <a:pt x="2171178" y="822542"/>
                    <a:pt x="2118120" y="740257"/>
                    <a:pt x="2066794" y="688931"/>
                  </a:cubicBezTo>
                  <a:cubicBezTo>
                    <a:pt x="2054268" y="676405"/>
                    <a:pt x="2040557" y="664962"/>
                    <a:pt x="2029216" y="651353"/>
                  </a:cubicBezTo>
                  <a:cubicBezTo>
                    <a:pt x="1952978" y="559868"/>
                    <a:pt x="2068120" y="676486"/>
                    <a:pt x="1966586" y="563671"/>
                  </a:cubicBezTo>
                  <a:cubicBezTo>
                    <a:pt x="1942885" y="537337"/>
                    <a:pt x="1916482" y="513567"/>
                    <a:pt x="1891430" y="488515"/>
                  </a:cubicBezTo>
                  <a:lnTo>
                    <a:pt x="1853852" y="450936"/>
                  </a:lnTo>
                  <a:cubicBezTo>
                    <a:pt x="1849677" y="438410"/>
                    <a:pt x="1850662" y="422694"/>
                    <a:pt x="1841326" y="413358"/>
                  </a:cubicBezTo>
                  <a:cubicBezTo>
                    <a:pt x="1831989" y="404022"/>
                    <a:pt x="1815557" y="406737"/>
                    <a:pt x="1803747" y="400832"/>
                  </a:cubicBezTo>
                  <a:cubicBezTo>
                    <a:pt x="1749010" y="373464"/>
                    <a:pt x="1782870" y="369517"/>
                    <a:pt x="1778695" y="363254"/>
                  </a:cubicBezTo>
                  <a:close/>
                </a:path>
              </a:pathLst>
            </a:cu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964" name="Google Shape;964;p36"/>
            <p:cNvSpPr/>
            <p:nvPr/>
          </p:nvSpPr>
          <p:spPr>
            <a:xfrm>
              <a:off x="5270519" y="3732178"/>
              <a:ext cx="3384635" cy="1779641"/>
            </a:xfrm>
            <a:custGeom>
              <a:rect b="b" l="l" r="r" t="t"/>
              <a:pathLst>
                <a:path extrusionOk="0" h="1779556" w="3384760">
                  <a:moveTo>
                    <a:pt x="3384760" y="1014608"/>
                  </a:moveTo>
                  <a:lnTo>
                    <a:pt x="3384760" y="1014608"/>
                  </a:lnTo>
                  <a:cubicBezTo>
                    <a:pt x="2901395" y="719220"/>
                    <a:pt x="3432220" y="1036800"/>
                    <a:pt x="2896245" y="739036"/>
                  </a:cubicBezTo>
                  <a:cubicBezTo>
                    <a:pt x="2839613" y="707574"/>
                    <a:pt x="2716723" y="637165"/>
                    <a:pt x="2658250" y="613776"/>
                  </a:cubicBezTo>
                  <a:cubicBezTo>
                    <a:pt x="2617776" y="597586"/>
                    <a:pt x="2574597" y="589200"/>
                    <a:pt x="2532990" y="576197"/>
                  </a:cubicBezTo>
                  <a:cubicBezTo>
                    <a:pt x="2507785" y="568320"/>
                    <a:pt x="2483453" y="557550"/>
                    <a:pt x="2457834" y="551145"/>
                  </a:cubicBezTo>
                  <a:cubicBezTo>
                    <a:pt x="2433195" y="544985"/>
                    <a:pt x="2407471" y="544129"/>
                    <a:pt x="2382678" y="538619"/>
                  </a:cubicBezTo>
                  <a:cubicBezTo>
                    <a:pt x="2369789" y="535755"/>
                    <a:pt x="2357747" y="529887"/>
                    <a:pt x="2345100" y="526093"/>
                  </a:cubicBezTo>
                  <a:cubicBezTo>
                    <a:pt x="2315985" y="517358"/>
                    <a:pt x="2286907" y="508413"/>
                    <a:pt x="2257417" y="501041"/>
                  </a:cubicBezTo>
                  <a:cubicBezTo>
                    <a:pt x="2137702" y="471112"/>
                    <a:pt x="2153548" y="476974"/>
                    <a:pt x="2031949" y="463463"/>
                  </a:cubicBezTo>
                  <a:cubicBezTo>
                    <a:pt x="1944032" y="441484"/>
                    <a:pt x="1727696" y="385999"/>
                    <a:pt x="1656168" y="375781"/>
                  </a:cubicBezTo>
                  <a:cubicBezTo>
                    <a:pt x="1628198" y="371785"/>
                    <a:pt x="1524614" y="357681"/>
                    <a:pt x="1493330" y="350729"/>
                  </a:cubicBezTo>
                  <a:cubicBezTo>
                    <a:pt x="1470068" y="345560"/>
                    <a:pt x="1407307" y="318470"/>
                    <a:pt x="1393122" y="313151"/>
                  </a:cubicBezTo>
                  <a:cubicBezTo>
                    <a:pt x="1380759" y="308515"/>
                    <a:pt x="1368239" y="304252"/>
                    <a:pt x="1355543" y="300625"/>
                  </a:cubicBezTo>
                  <a:cubicBezTo>
                    <a:pt x="1338990" y="295896"/>
                    <a:pt x="1321558" y="294144"/>
                    <a:pt x="1305439" y="288099"/>
                  </a:cubicBezTo>
                  <a:cubicBezTo>
                    <a:pt x="1184984" y="242928"/>
                    <a:pt x="1335947" y="258148"/>
                    <a:pt x="1105023" y="200417"/>
                  </a:cubicBezTo>
                  <a:lnTo>
                    <a:pt x="1004815" y="175365"/>
                  </a:lnTo>
                  <a:cubicBezTo>
                    <a:pt x="979763" y="162839"/>
                    <a:pt x="956231" y="146643"/>
                    <a:pt x="929659" y="137786"/>
                  </a:cubicBezTo>
                  <a:cubicBezTo>
                    <a:pt x="893139" y="125613"/>
                    <a:pt x="854433" y="121390"/>
                    <a:pt x="816924" y="112734"/>
                  </a:cubicBezTo>
                  <a:cubicBezTo>
                    <a:pt x="800150" y="108863"/>
                    <a:pt x="783625" y="103943"/>
                    <a:pt x="766820" y="100208"/>
                  </a:cubicBezTo>
                  <a:cubicBezTo>
                    <a:pt x="746037" y="95590"/>
                    <a:pt x="724730" y="93284"/>
                    <a:pt x="704190" y="87682"/>
                  </a:cubicBezTo>
                  <a:cubicBezTo>
                    <a:pt x="678713" y="80734"/>
                    <a:pt x="655176" y="66365"/>
                    <a:pt x="629034" y="62630"/>
                  </a:cubicBezTo>
                  <a:cubicBezTo>
                    <a:pt x="599807" y="58455"/>
                    <a:pt x="570427" y="55235"/>
                    <a:pt x="541352" y="50104"/>
                  </a:cubicBezTo>
                  <a:cubicBezTo>
                    <a:pt x="499419" y="42704"/>
                    <a:pt x="457400" y="35379"/>
                    <a:pt x="416091" y="25052"/>
                  </a:cubicBezTo>
                  <a:cubicBezTo>
                    <a:pt x="399390" y="20877"/>
                    <a:pt x="382868" y="15902"/>
                    <a:pt x="365987" y="12526"/>
                  </a:cubicBezTo>
                  <a:cubicBezTo>
                    <a:pt x="341083" y="7545"/>
                    <a:pt x="315883" y="4175"/>
                    <a:pt x="290831" y="0"/>
                  </a:cubicBezTo>
                  <a:cubicBezTo>
                    <a:pt x="244902" y="4175"/>
                    <a:pt x="198847" y="7138"/>
                    <a:pt x="153045" y="12526"/>
                  </a:cubicBezTo>
                  <a:cubicBezTo>
                    <a:pt x="127821" y="15493"/>
                    <a:pt x="100090" y="12718"/>
                    <a:pt x="77889" y="25052"/>
                  </a:cubicBezTo>
                  <a:cubicBezTo>
                    <a:pt x="55374" y="37560"/>
                    <a:pt x="26153" y="103471"/>
                    <a:pt x="15259" y="125260"/>
                  </a:cubicBezTo>
                  <a:cubicBezTo>
                    <a:pt x="-5814" y="230625"/>
                    <a:pt x="-4346" y="193892"/>
                    <a:pt x="15259" y="350729"/>
                  </a:cubicBezTo>
                  <a:cubicBezTo>
                    <a:pt x="16897" y="363831"/>
                    <a:pt x="24158" y="375611"/>
                    <a:pt x="27785" y="388307"/>
                  </a:cubicBezTo>
                  <a:cubicBezTo>
                    <a:pt x="32514" y="404860"/>
                    <a:pt x="34867" y="422079"/>
                    <a:pt x="40311" y="438411"/>
                  </a:cubicBezTo>
                  <a:cubicBezTo>
                    <a:pt x="47421" y="459742"/>
                    <a:pt x="58902" y="479504"/>
                    <a:pt x="65363" y="501041"/>
                  </a:cubicBezTo>
                  <a:cubicBezTo>
                    <a:pt x="83889" y="562796"/>
                    <a:pt x="66317" y="561456"/>
                    <a:pt x="102941" y="613776"/>
                  </a:cubicBezTo>
                  <a:cubicBezTo>
                    <a:pt x="121642" y="640492"/>
                    <a:pt x="146870" y="662217"/>
                    <a:pt x="165571" y="688932"/>
                  </a:cubicBezTo>
                  <a:cubicBezTo>
                    <a:pt x="176279" y="704229"/>
                    <a:pt x="181016" y="723024"/>
                    <a:pt x="190623" y="739036"/>
                  </a:cubicBezTo>
                  <a:cubicBezTo>
                    <a:pt x="206114" y="764854"/>
                    <a:pt x="222662" y="790105"/>
                    <a:pt x="240727" y="814192"/>
                  </a:cubicBezTo>
                  <a:cubicBezTo>
                    <a:pt x="310190" y="906810"/>
                    <a:pt x="263545" y="849537"/>
                    <a:pt x="391039" y="977030"/>
                  </a:cubicBezTo>
                  <a:cubicBezTo>
                    <a:pt x="464313" y="1050303"/>
                    <a:pt x="429105" y="1023284"/>
                    <a:pt x="491248" y="1064712"/>
                  </a:cubicBezTo>
                  <a:cubicBezTo>
                    <a:pt x="495423" y="1077238"/>
                    <a:pt x="495181" y="1092266"/>
                    <a:pt x="503774" y="1102291"/>
                  </a:cubicBezTo>
                  <a:cubicBezTo>
                    <a:pt x="553174" y="1159925"/>
                    <a:pt x="561915" y="1143327"/>
                    <a:pt x="616508" y="1177447"/>
                  </a:cubicBezTo>
                  <a:cubicBezTo>
                    <a:pt x="667572" y="1209362"/>
                    <a:pt x="718646" y="1241524"/>
                    <a:pt x="766820" y="1277655"/>
                  </a:cubicBezTo>
                  <a:cubicBezTo>
                    <a:pt x="783521" y="1290181"/>
                    <a:pt x="798251" y="1305897"/>
                    <a:pt x="816924" y="1315233"/>
                  </a:cubicBezTo>
                  <a:cubicBezTo>
                    <a:pt x="832322" y="1322932"/>
                    <a:pt x="850327" y="1323584"/>
                    <a:pt x="867028" y="1327759"/>
                  </a:cubicBezTo>
                  <a:cubicBezTo>
                    <a:pt x="948249" y="1408978"/>
                    <a:pt x="853097" y="1319904"/>
                    <a:pt x="967237" y="1402915"/>
                  </a:cubicBezTo>
                  <a:cubicBezTo>
                    <a:pt x="993610" y="1422096"/>
                    <a:pt x="1016020" y="1446364"/>
                    <a:pt x="1042393" y="1465545"/>
                  </a:cubicBezTo>
                  <a:cubicBezTo>
                    <a:pt x="1062083" y="1479865"/>
                    <a:pt x="1085078" y="1489161"/>
                    <a:pt x="1105023" y="1503123"/>
                  </a:cubicBezTo>
                  <a:cubicBezTo>
                    <a:pt x="1169588" y="1548319"/>
                    <a:pt x="1164626" y="1564745"/>
                    <a:pt x="1242809" y="1590806"/>
                  </a:cubicBezTo>
                  <a:cubicBezTo>
                    <a:pt x="1291805" y="1607138"/>
                    <a:pt x="1343018" y="1615858"/>
                    <a:pt x="1393122" y="1628384"/>
                  </a:cubicBezTo>
                  <a:cubicBezTo>
                    <a:pt x="1422349" y="1645085"/>
                    <a:pt x="1449060" y="1667284"/>
                    <a:pt x="1480804" y="1678488"/>
                  </a:cubicBezTo>
                  <a:cubicBezTo>
                    <a:pt x="1549433" y="1702710"/>
                    <a:pt x="1634679" y="1704134"/>
                    <a:pt x="1706272" y="1716066"/>
                  </a:cubicBezTo>
                  <a:cubicBezTo>
                    <a:pt x="1748273" y="1723066"/>
                    <a:pt x="1789682" y="1733271"/>
                    <a:pt x="1831533" y="1741118"/>
                  </a:cubicBezTo>
                  <a:cubicBezTo>
                    <a:pt x="1856496" y="1745798"/>
                    <a:pt x="1881637" y="1749469"/>
                    <a:pt x="1906689" y="1753644"/>
                  </a:cubicBezTo>
                  <a:cubicBezTo>
                    <a:pt x="1927566" y="1761995"/>
                    <a:pt x="1946855" y="1777719"/>
                    <a:pt x="1969319" y="1778696"/>
                  </a:cubicBezTo>
                  <a:cubicBezTo>
                    <a:pt x="2044520" y="1781966"/>
                    <a:pt x="2120096" y="1775506"/>
                    <a:pt x="2194787" y="1766170"/>
                  </a:cubicBezTo>
                  <a:cubicBezTo>
                    <a:pt x="2220990" y="1762895"/>
                    <a:pt x="2244891" y="1749469"/>
                    <a:pt x="2269943" y="1741118"/>
                  </a:cubicBezTo>
                  <a:cubicBezTo>
                    <a:pt x="2335423" y="1719292"/>
                    <a:pt x="2368806" y="1710476"/>
                    <a:pt x="2432782" y="1678488"/>
                  </a:cubicBezTo>
                  <a:cubicBezTo>
                    <a:pt x="2541131" y="1624314"/>
                    <a:pt x="2449903" y="1652287"/>
                    <a:pt x="2545516" y="1628384"/>
                  </a:cubicBezTo>
                  <a:cubicBezTo>
                    <a:pt x="2703340" y="1533689"/>
                    <a:pt x="2516992" y="1635949"/>
                    <a:pt x="2670776" y="1578280"/>
                  </a:cubicBezTo>
                  <a:cubicBezTo>
                    <a:pt x="2684872" y="1572994"/>
                    <a:pt x="2694889" y="1559960"/>
                    <a:pt x="2708354" y="1553228"/>
                  </a:cubicBezTo>
                  <a:cubicBezTo>
                    <a:pt x="2741098" y="1536856"/>
                    <a:pt x="2790092" y="1525264"/>
                    <a:pt x="2821089" y="1503123"/>
                  </a:cubicBezTo>
                  <a:cubicBezTo>
                    <a:pt x="2877828" y="1462595"/>
                    <a:pt x="2847547" y="1444200"/>
                    <a:pt x="2933823" y="1415441"/>
                  </a:cubicBezTo>
                  <a:cubicBezTo>
                    <a:pt x="2946349" y="1411266"/>
                    <a:pt x="2958705" y="1406542"/>
                    <a:pt x="2971401" y="1402915"/>
                  </a:cubicBezTo>
                  <a:cubicBezTo>
                    <a:pt x="3013355" y="1390928"/>
                    <a:pt x="3056971" y="1385182"/>
                    <a:pt x="3096661" y="1365337"/>
                  </a:cubicBezTo>
                  <a:cubicBezTo>
                    <a:pt x="3165438" y="1330949"/>
                    <a:pt x="3131827" y="1351488"/>
                    <a:pt x="3196870" y="1302707"/>
                  </a:cubicBezTo>
                  <a:cubicBezTo>
                    <a:pt x="3201045" y="1286006"/>
                    <a:pt x="3199847" y="1266927"/>
                    <a:pt x="3209396" y="1252603"/>
                  </a:cubicBezTo>
                  <a:cubicBezTo>
                    <a:pt x="3217747" y="1240077"/>
                    <a:pt x="3235409" y="1237189"/>
                    <a:pt x="3246974" y="1227551"/>
                  </a:cubicBezTo>
                  <a:cubicBezTo>
                    <a:pt x="3281867" y="1198473"/>
                    <a:pt x="3294484" y="1176730"/>
                    <a:pt x="3322130" y="1139869"/>
                  </a:cubicBezTo>
                  <a:cubicBezTo>
                    <a:pt x="3352463" y="1048868"/>
                    <a:pt x="3374322" y="1035485"/>
                    <a:pt x="3384760" y="1014608"/>
                  </a:cubicBezTo>
                  <a:close/>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5" name="Google Shape;965;p36"/>
          <p:cNvSpPr txBox="1"/>
          <p:nvPr/>
        </p:nvSpPr>
        <p:spPr>
          <a:xfrm>
            <a:off x="5386026" y="1998119"/>
            <a:ext cx="3481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00B050"/>
                </a:solidFill>
                <a:latin typeface="Calibri"/>
                <a:ea typeface="Calibri"/>
                <a:cs typeface="Calibri"/>
                <a:sym typeface="Calibri"/>
              </a:rPr>
              <a:t>C</a:t>
            </a:r>
            <a:endParaRPr sz="1800">
              <a:solidFill>
                <a:srgbClr val="00B050"/>
              </a:solidFill>
              <a:latin typeface="Calibri"/>
              <a:ea typeface="Calibri"/>
              <a:cs typeface="Calibri"/>
              <a:sym typeface="Calibri"/>
            </a:endParaRPr>
          </a:p>
        </p:txBody>
      </p:sp>
      <p:sp>
        <p:nvSpPr>
          <p:cNvPr id="966" name="Google Shape;966;p36"/>
          <p:cNvSpPr txBox="1"/>
          <p:nvPr/>
        </p:nvSpPr>
        <p:spPr>
          <a:xfrm>
            <a:off x="7541143" y="1874507"/>
            <a:ext cx="37382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C00000"/>
                </a:solidFill>
                <a:latin typeface="Calibri"/>
                <a:ea typeface="Calibri"/>
                <a:cs typeface="Calibri"/>
                <a:sym typeface="Calibri"/>
              </a:rPr>
              <a:t>D</a:t>
            </a:r>
            <a:endParaRPr sz="1800">
              <a:solidFill>
                <a:srgbClr val="C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 AGM Example (3)</a:t>
            </a:r>
            <a:endParaRPr/>
          </a:p>
        </p:txBody>
      </p:sp>
      <p:sp>
        <p:nvSpPr>
          <p:cNvPr id="973" name="Google Shape;973;p37"/>
          <p:cNvSpPr txBox="1"/>
          <p:nvPr>
            <p:ph idx="1" type="body"/>
          </p:nvPr>
        </p:nvSpPr>
        <p:spPr>
          <a:xfrm>
            <a:off x="457200" y="1261908"/>
            <a:ext cx="8229600" cy="4832100"/>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l">
              <a:lnSpc>
                <a:spcPct val="90000"/>
              </a:lnSpc>
              <a:spcBef>
                <a:spcPts val="0"/>
              </a:spcBef>
              <a:spcAft>
                <a:spcPts val="0"/>
              </a:spcAft>
              <a:buClr>
                <a:schemeClr val="dk1"/>
              </a:buClr>
              <a:buSzPct val="100000"/>
              <a:buChar char="•"/>
            </a:pPr>
            <a:r>
              <a:rPr lang="en-US" sz="3000">
                <a:latin typeface="Calibri"/>
                <a:ea typeface="Calibri"/>
                <a:cs typeface="Calibri"/>
                <a:sym typeface="Calibri"/>
              </a:rPr>
              <a:t>Now, Find the values of </a:t>
            </a:r>
            <a:r>
              <a:rPr i="1" lang="en-US" sz="3000">
                <a:latin typeface="Calibri"/>
                <a:ea typeface="Calibri"/>
                <a:cs typeface="Calibri"/>
                <a:sym typeface="Calibri"/>
              </a:rPr>
              <a:t>P</a:t>
            </a:r>
            <a:r>
              <a:rPr baseline="-25000" i="1" lang="en-US" sz="3000">
                <a:latin typeface="Calibri"/>
                <a:ea typeface="Calibri"/>
                <a:cs typeface="Calibri"/>
                <a:sym typeface="Calibri"/>
              </a:rPr>
              <a:t>C</a:t>
            </a:r>
            <a:r>
              <a:rPr lang="en-US" sz="3000">
                <a:latin typeface="Calibri"/>
                <a:ea typeface="Calibri"/>
                <a:cs typeface="Calibri"/>
                <a:sym typeface="Calibri"/>
              </a:rPr>
              <a:t> and </a:t>
            </a:r>
            <a:r>
              <a:rPr i="1" lang="en-US" sz="3000">
                <a:latin typeface="Calibri"/>
                <a:ea typeface="Calibri"/>
                <a:cs typeface="Calibri"/>
                <a:sym typeface="Calibri"/>
              </a:rPr>
              <a:t>P</a:t>
            </a:r>
            <a:r>
              <a:rPr baseline="-25000" i="1" lang="en-US" sz="3000"/>
              <a:t>D</a:t>
            </a:r>
            <a:r>
              <a:rPr lang="en-US" sz="3000">
                <a:latin typeface="Calibri"/>
                <a:ea typeface="Calibri"/>
                <a:cs typeface="Calibri"/>
                <a:sym typeface="Calibri"/>
              </a:rPr>
              <a:t> that maximize:</a:t>
            </a:r>
            <a:endParaRPr sz="3000">
              <a:latin typeface="Calibri"/>
              <a:ea typeface="Calibri"/>
              <a:cs typeface="Calibri"/>
              <a:sym typeface="Calibri"/>
            </a:endParaRPr>
          </a:p>
          <a:p>
            <a:pPr indent="0" lvl="0" marL="0" rtl="0" algn="l">
              <a:lnSpc>
                <a:spcPct val="90000"/>
              </a:lnSpc>
              <a:spcBef>
                <a:spcPts val="481"/>
              </a:spcBef>
              <a:spcAft>
                <a:spcPts val="0"/>
              </a:spcAft>
              <a:buNone/>
            </a:pPr>
            <a:r>
              <a:t/>
            </a:r>
            <a:endParaRPr sz="2600"/>
          </a:p>
          <a:p>
            <a:pPr indent="0" lvl="0" marL="0" rtl="0" algn="l">
              <a:lnSpc>
                <a:spcPct val="90000"/>
              </a:lnSpc>
              <a:spcBef>
                <a:spcPts val="481"/>
              </a:spcBef>
              <a:spcAft>
                <a:spcPts val="0"/>
              </a:spcAft>
              <a:buNone/>
            </a:pPr>
            <a:r>
              <a:t/>
            </a:r>
            <a:endParaRPr sz="2600"/>
          </a:p>
          <a:p>
            <a:pPr indent="-285750" lvl="1" marL="742950" rtl="0" algn="l">
              <a:lnSpc>
                <a:spcPct val="90000"/>
              </a:lnSpc>
              <a:spcBef>
                <a:spcPts val="481"/>
              </a:spcBef>
              <a:spcAft>
                <a:spcPts val="0"/>
              </a:spcAft>
              <a:buClr>
                <a:schemeClr val="dk1"/>
              </a:buClr>
              <a:buSzPct val="100000"/>
              <a:buChar char="–"/>
            </a:pPr>
            <a:r>
              <a:rPr lang="en-US" sz="2600">
                <a:latin typeface="Calibri"/>
                <a:ea typeface="Calibri"/>
                <a:cs typeface="Calibri"/>
                <a:sym typeface="Calibri"/>
              </a:rPr>
              <a:t>The last factor can be dropped because </a:t>
            </a:r>
            <a:r>
              <a:rPr lang="en-US" sz="2600">
                <a:latin typeface="Noto Sans Symbols"/>
                <a:ea typeface="Noto Sans Symbols"/>
                <a:cs typeface="Noto Sans Symbols"/>
                <a:sym typeface="Noto Sans Symbols"/>
              </a:rPr>
              <a:t>ε </a:t>
            </a:r>
            <a:r>
              <a:rPr lang="en-US" sz="2600">
                <a:latin typeface="Calibri"/>
                <a:ea typeface="Calibri"/>
                <a:cs typeface="Calibri"/>
                <a:sym typeface="Calibri"/>
              </a:rPr>
              <a:t>is negligible </a:t>
            </a:r>
            <a:endParaRPr/>
          </a:p>
          <a:p>
            <a:pPr indent="-342900" lvl="0" marL="342900" rtl="0" algn="l">
              <a:lnSpc>
                <a:spcPct val="90000"/>
              </a:lnSpc>
              <a:spcBef>
                <a:spcPts val="555"/>
              </a:spcBef>
              <a:spcAft>
                <a:spcPts val="0"/>
              </a:spcAft>
              <a:buClr>
                <a:schemeClr val="dk1"/>
              </a:buClr>
              <a:buSzPct val="100000"/>
              <a:buChar char="•"/>
            </a:pPr>
            <a:r>
              <a:rPr lang="en-US" sz="3000">
                <a:latin typeface="Calibri"/>
                <a:ea typeface="Calibri"/>
                <a:cs typeface="Calibri"/>
                <a:sym typeface="Calibri"/>
              </a:rPr>
              <a:t>You can solve it by setting its derivative = 0</a:t>
            </a:r>
            <a:endParaRPr/>
          </a:p>
          <a:p>
            <a:pPr indent="-342900" lvl="0" marL="342900" rtl="0" algn="l">
              <a:lnSpc>
                <a:spcPct val="90000"/>
              </a:lnSpc>
              <a:spcBef>
                <a:spcPts val="555"/>
              </a:spcBef>
              <a:spcAft>
                <a:spcPts val="0"/>
              </a:spcAft>
              <a:buClr>
                <a:schemeClr val="dk1"/>
              </a:buClr>
              <a:buSzPct val="100000"/>
              <a:buChar char="•"/>
            </a:pPr>
            <a:r>
              <a:rPr lang="en-US" sz="3000">
                <a:latin typeface="Calibri"/>
                <a:ea typeface="Calibri"/>
                <a:cs typeface="Calibri"/>
                <a:sym typeface="Calibri"/>
              </a:rPr>
              <a:t>Or </a:t>
            </a:r>
            <a:endParaRPr/>
          </a:p>
          <a:p>
            <a:pPr indent="-342900" lvl="0" marL="342900" rtl="0" algn="l">
              <a:lnSpc>
                <a:spcPct val="90000"/>
              </a:lnSpc>
              <a:spcBef>
                <a:spcPts val="555"/>
              </a:spcBef>
              <a:spcAft>
                <a:spcPts val="0"/>
              </a:spcAft>
              <a:buClr>
                <a:schemeClr val="dk1"/>
              </a:buClr>
              <a:buSzPct val="100000"/>
              <a:buChar char="•"/>
            </a:pPr>
            <a:r>
              <a:rPr lang="en-US" sz="3000">
                <a:latin typeface="Calibri"/>
                <a:ea typeface="Calibri"/>
                <a:cs typeface="Calibri"/>
                <a:sym typeface="Calibri"/>
              </a:rPr>
              <a:t>You can solve it by the following estimated reasoning</a:t>
            </a:r>
            <a:endParaRPr/>
          </a:p>
          <a:p>
            <a:pPr indent="-285750" lvl="1" marL="742950" rtl="0" algn="l">
              <a:lnSpc>
                <a:spcPct val="90000"/>
              </a:lnSpc>
              <a:spcBef>
                <a:spcPts val="481"/>
              </a:spcBef>
              <a:spcAft>
                <a:spcPts val="0"/>
              </a:spcAft>
              <a:buClr>
                <a:schemeClr val="dk1"/>
              </a:buClr>
              <a:buSzPct val="100000"/>
              <a:buChar char="–"/>
            </a:pPr>
            <a:r>
              <a:rPr i="1" lang="en-US" sz="2600">
                <a:latin typeface="Calibri"/>
                <a:ea typeface="Calibri"/>
                <a:cs typeface="Calibri"/>
                <a:sym typeface="Calibri"/>
              </a:rPr>
              <a:t>Let P</a:t>
            </a:r>
            <a:r>
              <a:rPr baseline="-25000" i="1" lang="en-US" sz="2600">
                <a:latin typeface="Calibri"/>
                <a:ea typeface="Calibri"/>
                <a:cs typeface="Calibri"/>
                <a:sym typeface="Calibri"/>
              </a:rPr>
              <a:t>C</a:t>
            </a:r>
            <a:r>
              <a:rPr lang="en-US" sz="2600">
                <a:latin typeface="Calibri"/>
                <a:ea typeface="Calibri"/>
                <a:cs typeface="Calibri"/>
                <a:sym typeface="Calibri"/>
              </a:rPr>
              <a:t> should be as large as possible</a:t>
            </a:r>
            <a:endParaRPr/>
          </a:p>
          <a:p>
            <a:pPr indent="-285750" lvl="1" marL="742950" rtl="0" algn="l">
              <a:lnSpc>
                <a:spcPct val="90000"/>
              </a:lnSpc>
              <a:spcBef>
                <a:spcPts val="481"/>
              </a:spcBef>
              <a:spcAft>
                <a:spcPts val="0"/>
              </a:spcAft>
              <a:buClr>
                <a:schemeClr val="dk1"/>
              </a:buClr>
              <a:buSzPct val="100000"/>
              <a:buChar char="–"/>
            </a:pPr>
            <a:r>
              <a:rPr lang="en-US" sz="2600">
                <a:latin typeface="Calibri"/>
                <a:ea typeface="Calibri"/>
                <a:cs typeface="Calibri"/>
                <a:sym typeface="Calibri"/>
              </a:rPr>
              <a:t>Given </a:t>
            </a:r>
            <a:r>
              <a:rPr i="1" lang="en-US" sz="2600">
                <a:latin typeface="Calibri"/>
                <a:ea typeface="Calibri"/>
                <a:cs typeface="Calibri"/>
                <a:sym typeface="Calibri"/>
              </a:rPr>
              <a:t>Pc</a:t>
            </a:r>
            <a:r>
              <a:rPr lang="en-US" sz="2600">
                <a:latin typeface="Calibri"/>
                <a:ea typeface="Calibri"/>
                <a:cs typeface="Calibri"/>
                <a:sym typeface="Calibri"/>
              </a:rPr>
              <a:t> = 1, then the above expression becomes </a:t>
            </a: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(1-</a:t>
            </a: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a:t>
            </a:r>
            <a:endParaRPr/>
          </a:p>
          <a:p>
            <a:pPr indent="-285750" lvl="1" marL="742950" rtl="0" algn="l">
              <a:lnSpc>
                <a:spcPct val="90000"/>
              </a:lnSpc>
              <a:spcBef>
                <a:spcPts val="481"/>
              </a:spcBef>
              <a:spcAft>
                <a:spcPts val="0"/>
              </a:spcAft>
              <a:buClr>
                <a:schemeClr val="dk1"/>
              </a:buClr>
              <a:buSzPct val="100000"/>
              <a:buChar char="–"/>
            </a:pP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(1-</a:t>
            </a: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a:t>
            </a:r>
            <a:r>
              <a:rPr i="1" lang="en-US" sz="2600">
                <a:latin typeface="Calibri"/>
                <a:ea typeface="Calibri"/>
                <a:cs typeface="Calibri"/>
                <a:sym typeface="Calibri"/>
              </a:rPr>
              <a:t> is maximal when</a:t>
            </a:r>
            <a:r>
              <a:rPr lang="en-US" sz="2600">
                <a:latin typeface="Calibri"/>
                <a:ea typeface="Calibri"/>
                <a:cs typeface="Calibri"/>
                <a:sym typeface="Calibri"/>
              </a:rPr>
              <a:t> </a:t>
            </a:r>
            <a:r>
              <a:rPr i="1" lang="en-US" sz="2600">
                <a:latin typeface="Calibri"/>
                <a:ea typeface="Calibri"/>
                <a:cs typeface="Calibri"/>
                <a:sym typeface="Calibri"/>
              </a:rPr>
              <a:t>P</a:t>
            </a:r>
            <a:r>
              <a:rPr baseline="-25000" i="1" lang="en-US" sz="2600">
                <a:latin typeface="Calibri"/>
                <a:ea typeface="Calibri"/>
                <a:cs typeface="Calibri"/>
                <a:sym typeface="Calibri"/>
              </a:rPr>
              <a:t>D</a:t>
            </a:r>
            <a:r>
              <a:rPr lang="en-US" sz="2600">
                <a:latin typeface="Calibri"/>
                <a:ea typeface="Calibri"/>
                <a:cs typeface="Calibri"/>
                <a:sym typeface="Calibri"/>
              </a:rPr>
              <a:t>=0.5</a:t>
            </a:r>
            <a:endParaRPr/>
          </a:p>
          <a:p>
            <a:pPr indent="-285750" lvl="1" marL="742950" rtl="0" algn="l">
              <a:lnSpc>
                <a:spcPct val="90000"/>
              </a:lnSpc>
              <a:spcBef>
                <a:spcPts val="481"/>
              </a:spcBef>
              <a:spcAft>
                <a:spcPts val="0"/>
              </a:spcAft>
              <a:buClr>
                <a:schemeClr val="dk1"/>
              </a:buClr>
              <a:buSzPct val="100000"/>
              <a:buChar char="–"/>
            </a:pPr>
            <a:r>
              <a:rPr lang="en-US" sz="2600">
                <a:latin typeface="Calibri"/>
                <a:ea typeface="Calibri"/>
                <a:cs typeface="Calibri"/>
                <a:sym typeface="Calibri"/>
              </a:rPr>
              <a:t>Thus, the maximum likelihood for the graph in Fig. 10.20 occurs when </a:t>
            </a:r>
            <a:endParaRPr/>
          </a:p>
          <a:p>
            <a:pPr indent="-228600" lvl="2" marL="1143000" rtl="0" algn="l">
              <a:lnSpc>
                <a:spcPct val="90000"/>
              </a:lnSpc>
              <a:spcBef>
                <a:spcPts val="407"/>
              </a:spcBef>
              <a:spcAft>
                <a:spcPts val="0"/>
              </a:spcAft>
              <a:buClr>
                <a:schemeClr val="dk1"/>
              </a:buClr>
              <a:buSzPct val="100000"/>
              <a:buChar char="•"/>
            </a:pPr>
            <a:r>
              <a:rPr lang="en-US" sz="2200">
                <a:latin typeface="Calibri"/>
                <a:ea typeface="Calibri"/>
                <a:cs typeface="Calibri"/>
                <a:sym typeface="Calibri"/>
              </a:rPr>
              <a:t>Members of C  are certain to have an edge between them and </a:t>
            </a:r>
            <a:endParaRPr/>
          </a:p>
          <a:p>
            <a:pPr indent="-228600" lvl="2" marL="1143000" rtl="0" algn="l">
              <a:lnSpc>
                <a:spcPct val="90000"/>
              </a:lnSpc>
              <a:spcBef>
                <a:spcPts val="407"/>
              </a:spcBef>
              <a:spcAft>
                <a:spcPts val="0"/>
              </a:spcAft>
              <a:buClr>
                <a:schemeClr val="dk1"/>
              </a:buClr>
              <a:buSzPct val="100000"/>
              <a:buChar char="•"/>
            </a:pPr>
            <a:r>
              <a:rPr lang="en-US" sz="2200">
                <a:latin typeface="Calibri"/>
                <a:ea typeface="Calibri"/>
                <a:cs typeface="Calibri"/>
                <a:sym typeface="Calibri"/>
              </a:rPr>
              <a:t>There is a 50% chance that joint membership in D will cause an edge between the members</a:t>
            </a:r>
            <a:endParaRPr/>
          </a:p>
        </p:txBody>
      </p:sp>
      <p:sp>
        <p:nvSpPr>
          <p:cNvPr id="974" name="Google Shape;974;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975" name="Google Shape;975;p37"/>
          <p:cNvPicPr preferRelativeResize="0"/>
          <p:nvPr/>
        </p:nvPicPr>
        <p:blipFill rotWithShape="1">
          <a:blip r:embed="rId3">
            <a:alphaModFix/>
          </a:blip>
          <a:srcRect b="-10349" l="467" r="0" t="29430"/>
          <a:stretch/>
        </p:blipFill>
        <p:spPr>
          <a:xfrm>
            <a:off x="1634000" y="1734625"/>
            <a:ext cx="4278200" cy="503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38"/>
          <p:cNvSpPr txBox="1"/>
          <p:nvPr>
            <p:ph type="title"/>
          </p:nvPr>
        </p:nvSpPr>
        <p:spPr>
          <a:xfrm>
            <a:off x="261135" y="167808"/>
            <a:ext cx="8556235"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37ED8"/>
              </a:buClr>
              <a:buSzPts val="3600"/>
              <a:buFont typeface="Calibri"/>
              <a:buNone/>
            </a:pPr>
            <a:r>
              <a:rPr lang="en-US" sz="3600">
                <a:solidFill>
                  <a:srgbClr val="337ED8"/>
                </a:solidFill>
              </a:rPr>
              <a:t>Maximum-Likelihood Estimation for Graphs</a:t>
            </a:r>
            <a:endParaRPr/>
          </a:p>
        </p:txBody>
      </p:sp>
      <p:sp>
        <p:nvSpPr>
          <p:cNvPr id="981" name="Google Shape;981;p38"/>
          <p:cNvSpPr txBox="1"/>
          <p:nvPr>
            <p:ph idx="1" type="body"/>
          </p:nvPr>
        </p:nvSpPr>
        <p:spPr>
          <a:xfrm>
            <a:off x="457200" y="1295400"/>
            <a:ext cx="8229600" cy="5257801"/>
          </a:xfrm>
          <a:prstGeom prst="rect">
            <a:avLst/>
          </a:prstGeom>
          <a:blipFill rotWithShape="1">
            <a:blip r:embed="rId3">
              <a:alphaModFix/>
            </a:blip>
            <a:stretch>
              <a:fillRect b="0" l="0" r="-72" t="-695"/>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982" name="Google Shape;982;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graphicFrame>
        <p:nvGraphicFramePr>
          <p:cNvPr id="983" name="Google Shape;983;p38"/>
          <p:cNvGraphicFramePr/>
          <p:nvPr/>
        </p:nvGraphicFramePr>
        <p:xfrm>
          <a:off x="2209800" y="3763963"/>
          <a:ext cx="3000000" cy="3000000"/>
        </p:xfrm>
        <a:graphic>
          <a:graphicData uri="http://schemas.openxmlformats.org/drawingml/2006/table">
            <a:tbl>
              <a:tblPr>
                <a:noFill/>
                <a:tableStyleId>{8F1B7163-B11B-4A4E-9DF8-8E500299D7BC}</a:tableStyleId>
              </a:tblPr>
              <a:tblGrid>
                <a:gridCol w="647700"/>
                <a:gridCol w="647700"/>
                <a:gridCol w="647700"/>
                <a:gridCol w="647700"/>
              </a:tblGrid>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0.10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0.10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0.04</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0.10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0.02</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0.06</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0.10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0.02</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0.06</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0.04</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0.06</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0.06</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984" name="Google Shape;984;p38"/>
          <p:cNvSpPr/>
          <p:nvPr/>
        </p:nvSpPr>
        <p:spPr>
          <a:xfrm rot="10800000">
            <a:off x="4953000" y="4191000"/>
            <a:ext cx="609600" cy="457200"/>
          </a:xfrm>
          <a:prstGeom prst="leftArrow">
            <a:avLst>
              <a:gd fmla="val 53481" name="adj1"/>
              <a:gd fmla="val 40969"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aphicFrame>
        <p:nvGraphicFramePr>
          <p:cNvPr id="985" name="Google Shape;985;p38"/>
          <p:cNvGraphicFramePr/>
          <p:nvPr/>
        </p:nvGraphicFramePr>
        <p:xfrm>
          <a:off x="5715000" y="3763963"/>
          <a:ext cx="3000000" cy="3000000"/>
        </p:xfrm>
        <a:graphic>
          <a:graphicData uri="http://schemas.openxmlformats.org/drawingml/2006/table">
            <a:tbl>
              <a:tblPr>
                <a:noFill/>
                <a:tableStyleId>{8F1B7163-B11B-4A4E-9DF8-8E500299D7BC}</a:tableStyleId>
              </a:tblPr>
              <a:tblGrid>
                <a:gridCol w="647700"/>
                <a:gridCol w="647700"/>
                <a:gridCol w="647700"/>
                <a:gridCol w="647700"/>
              </a:tblGrid>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5350">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1</a:t>
                      </a:r>
                      <a:endParaRPr/>
                    </a:p>
                  </a:txBody>
                  <a:tcPr marT="45725" marB="45725" marR="118200" marL="118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1600"/>
                        <a:buFont typeface="Noto Sans Symbols"/>
                        <a:buNone/>
                      </a:pPr>
                      <a:r>
                        <a:rPr b="0" i="0" lang="en-US" sz="1600" u="none" cap="none" strike="noStrike">
                          <a:solidFill>
                            <a:schemeClr val="dk1"/>
                          </a:solidFill>
                          <a:latin typeface="Arial"/>
                          <a:ea typeface="Arial"/>
                          <a:cs typeface="Arial"/>
                          <a:sym typeface="Arial"/>
                        </a:rPr>
                        <a:t>0</a:t>
                      </a:r>
                      <a:endParaRPr/>
                    </a:p>
                  </a:txBody>
                  <a:tcPr marT="45725" marB="45725" marR="118200" marL="11820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cxnSp>
        <p:nvCxnSpPr>
          <p:cNvPr id="986" name="Google Shape;986;p38"/>
          <p:cNvCxnSpPr/>
          <p:nvPr/>
        </p:nvCxnSpPr>
        <p:spPr>
          <a:xfrm>
            <a:off x="1676400" y="4449763"/>
            <a:ext cx="609600" cy="190500"/>
          </a:xfrm>
          <a:prstGeom prst="straightConnector1">
            <a:avLst/>
          </a:prstGeom>
          <a:noFill/>
          <a:ln cap="flat" cmpd="sng" w="57150">
            <a:solidFill>
              <a:schemeClr val="accent1"/>
            </a:solidFill>
            <a:prstDash val="solid"/>
            <a:round/>
            <a:headEnd len="med" w="med" type="none"/>
            <a:tailEnd len="med" w="med" type="triangle"/>
          </a:ln>
        </p:spPr>
      </p:cxnSp>
      <p:sp>
        <p:nvSpPr>
          <p:cNvPr id="987" name="Google Shape;987;p38"/>
          <p:cNvSpPr txBox="1"/>
          <p:nvPr/>
        </p:nvSpPr>
        <p:spPr>
          <a:xfrm>
            <a:off x="304800" y="3427274"/>
            <a:ext cx="1752600" cy="1754326"/>
          </a:xfrm>
          <a:prstGeom prst="rect">
            <a:avLst/>
          </a:prstGeom>
          <a:blipFill rotWithShape="1">
            <a:blip r:embed="rId4">
              <a:alphaModFix/>
            </a:blip>
            <a:stretch>
              <a:fillRect b="-4512" l="-2777" r="0" t="-173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988" name="Google Shape;988;p38"/>
          <p:cNvSpPr txBox="1"/>
          <p:nvPr/>
        </p:nvSpPr>
        <p:spPr>
          <a:xfrm>
            <a:off x="4686300" y="3317875"/>
            <a:ext cx="1143000" cy="9223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008000"/>
              </a:buClr>
              <a:buSzPts val="1800"/>
              <a:buFont typeface="Noto Sans Symbols"/>
              <a:buNone/>
            </a:pPr>
            <a:r>
              <a:rPr b="1" lang="en-US" sz="1800">
                <a:solidFill>
                  <a:srgbClr val="008000"/>
                </a:solidFill>
                <a:latin typeface="Arial"/>
                <a:ea typeface="Arial"/>
                <a:cs typeface="Arial"/>
                <a:sym typeface="Arial"/>
              </a:rPr>
              <a:t>Flip biased coins</a:t>
            </a:r>
            <a:endParaRPr b="1" baseline="-25000" sz="1800">
              <a:solidFill>
                <a:srgbClr val="008000"/>
              </a:solidFill>
              <a:latin typeface="Arial"/>
              <a:ea typeface="Arial"/>
              <a:cs typeface="Arial"/>
              <a:sym typeface="Arial"/>
            </a:endParaRPr>
          </a:p>
        </p:txBody>
      </p:sp>
      <p:pic>
        <p:nvPicPr>
          <p:cNvPr id="989" name="Google Shape;989;p38"/>
          <p:cNvPicPr preferRelativeResize="0"/>
          <p:nvPr/>
        </p:nvPicPr>
        <p:blipFill rotWithShape="1">
          <a:blip r:embed="rId5">
            <a:alphaModFix/>
          </a:blip>
          <a:srcRect b="0" l="0" r="0" t="0"/>
          <a:stretch/>
        </p:blipFill>
        <p:spPr>
          <a:xfrm>
            <a:off x="1236663" y="5867400"/>
            <a:ext cx="7069137" cy="833438"/>
          </a:xfrm>
          <a:prstGeom prst="rect">
            <a:avLst/>
          </a:prstGeom>
          <a:noFill/>
          <a:ln>
            <a:noFill/>
          </a:ln>
        </p:spPr>
      </p:pic>
      <p:sp>
        <p:nvSpPr>
          <p:cNvPr id="990" name="Google Shape;990;p38"/>
          <p:cNvSpPr txBox="1"/>
          <p:nvPr/>
        </p:nvSpPr>
        <p:spPr>
          <a:xfrm>
            <a:off x="6781800" y="3256083"/>
            <a:ext cx="521297" cy="523220"/>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4"/>
          <p:cNvPicPr preferRelativeResize="0"/>
          <p:nvPr/>
        </p:nvPicPr>
        <p:blipFill rotWithShape="1">
          <a:blip r:embed="rId3">
            <a:alphaModFix/>
          </a:blip>
          <a:srcRect b="0" l="0" r="0" t="0"/>
          <a:stretch/>
        </p:blipFill>
        <p:spPr>
          <a:xfrm>
            <a:off x="1187450" y="1219200"/>
            <a:ext cx="6767513" cy="5638800"/>
          </a:xfrm>
          <a:prstGeom prst="rect">
            <a:avLst/>
          </a:prstGeom>
          <a:noFill/>
          <a:ln>
            <a:noFill/>
          </a:ln>
        </p:spPr>
      </p:pic>
      <p:sp>
        <p:nvSpPr>
          <p:cNvPr id="126" name="Google Shape;126;p4"/>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Protein-Protein Interactions</a:t>
            </a:r>
            <a:endParaRPr>
              <a:solidFill>
                <a:srgbClr val="337ED8"/>
              </a:solidFill>
            </a:endParaRPr>
          </a:p>
        </p:txBody>
      </p:sp>
      <p:sp>
        <p:nvSpPr>
          <p:cNvPr id="127" name="Google Shape;127;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sp>
        <p:nvSpPr>
          <p:cNvPr id="128" name="Google Shape;128;p4"/>
          <p:cNvSpPr/>
          <p:nvPr/>
        </p:nvSpPr>
        <p:spPr>
          <a:xfrm>
            <a:off x="5486400" y="1219200"/>
            <a:ext cx="3549650" cy="1398588"/>
          </a:xfrm>
          <a:prstGeom prst="wedgeRoundRectCallout">
            <a:avLst>
              <a:gd fmla="val -50445" name="adj1"/>
              <a:gd fmla="val 102609" name="adj2"/>
              <a:gd fmla="val 16667" name="adj3"/>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Can we identify functional modules?</a:t>
            </a:r>
            <a:endParaRPr b="1" sz="2800">
              <a:solidFill>
                <a:schemeClr val="lt1"/>
              </a:solidFill>
              <a:latin typeface="Calibri"/>
              <a:ea typeface="Calibri"/>
              <a:cs typeface="Calibri"/>
              <a:sym typeface="Calibri"/>
            </a:endParaRPr>
          </a:p>
        </p:txBody>
      </p:sp>
      <p:sp>
        <p:nvSpPr>
          <p:cNvPr id="129" name="Google Shape;129;p4"/>
          <p:cNvSpPr txBox="1"/>
          <p:nvPr/>
        </p:nvSpPr>
        <p:spPr>
          <a:xfrm>
            <a:off x="5181600" y="6027738"/>
            <a:ext cx="39624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Proteins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Physical interactions</a:t>
            </a:r>
            <a:endParaRPr b="1" sz="2400">
              <a:solidFill>
                <a:schemeClr val="dk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39"/>
          <p:cNvSpPr txBox="1"/>
          <p:nvPr>
            <p:ph type="title"/>
          </p:nvPr>
        </p:nvSpPr>
        <p:spPr>
          <a:xfrm>
            <a:off x="457200" y="152400"/>
            <a:ext cx="8229600" cy="86836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Graphs: Likelihood </a:t>
            </a:r>
            <a:r>
              <a:rPr i="1" lang="en-US" sz="4800">
                <a:solidFill>
                  <a:srgbClr val="337ED8"/>
                </a:solidFill>
                <a:latin typeface="Times New Roman"/>
                <a:ea typeface="Times New Roman"/>
                <a:cs typeface="Times New Roman"/>
                <a:sym typeface="Times New Roman"/>
              </a:rPr>
              <a:t>P(G|Θ)</a:t>
            </a:r>
            <a:endParaRPr>
              <a:solidFill>
                <a:srgbClr val="337ED8"/>
              </a:solidFill>
            </a:endParaRPr>
          </a:p>
        </p:txBody>
      </p:sp>
      <p:sp>
        <p:nvSpPr>
          <p:cNvPr id="996" name="Google Shape;996;p39"/>
          <p:cNvSpPr txBox="1"/>
          <p:nvPr>
            <p:ph idx="1" type="body"/>
          </p:nvPr>
        </p:nvSpPr>
        <p:spPr>
          <a:xfrm>
            <a:off x="304800" y="1219200"/>
            <a:ext cx="7239000" cy="1123950"/>
          </a:xfrm>
          <a:prstGeom prst="rect">
            <a:avLst/>
          </a:prstGeom>
          <a:noFill/>
          <a:ln>
            <a:noFill/>
          </a:ln>
        </p:spPr>
        <p:txBody>
          <a:bodyPr anchorCtr="0" anchor="t" bIns="45700" lIns="91425" spcFirstLastPara="1" rIns="91425" wrap="square" tIns="45700">
            <a:spAutoFit/>
          </a:bodyPr>
          <a:lstStyle/>
          <a:p>
            <a:pPr indent="-342900" lvl="0" marL="342900" rtl="0" algn="l">
              <a:spcBef>
                <a:spcPts val="0"/>
              </a:spcBef>
              <a:spcAft>
                <a:spcPts val="0"/>
              </a:spcAft>
              <a:buClr>
                <a:srgbClr val="0000FF"/>
              </a:buClr>
              <a:buSzPts val="3200"/>
              <a:buChar char="•"/>
            </a:pPr>
            <a:r>
              <a:rPr lang="en-US">
                <a:solidFill>
                  <a:srgbClr val="0000FF"/>
                </a:solidFill>
                <a:latin typeface="Calibri"/>
                <a:ea typeface="Calibri"/>
                <a:cs typeface="Calibri"/>
                <a:sym typeface="Calibri"/>
              </a:rPr>
              <a:t>Given graph </a:t>
            </a:r>
            <a:r>
              <a:rPr b="1" i="1" lang="en-US">
                <a:solidFill>
                  <a:srgbClr val="0000FF"/>
                </a:solidFill>
                <a:latin typeface="Times New Roman"/>
                <a:ea typeface="Times New Roman"/>
                <a:cs typeface="Times New Roman"/>
                <a:sym typeface="Times New Roman"/>
              </a:rPr>
              <a:t>G(V,E)</a:t>
            </a:r>
            <a:r>
              <a:rPr lang="en-US">
                <a:solidFill>
                  <a:srgbClr val="0000FF"/>
                </a:solidFill>
                <a:latin typeface="Calibri"/>
                <a:ea typeface="Calibri"/>
                <a:cs typeface="Calibri"/>
                <a:sym typeface="Calibri"/>
              </a:rPr>
              <a:t> and </a:t>
            </a:r>
            <a:r>
              <a:rPr b="1" i="1" lang="en-US">
                <a:solidFill>
                  <a:srgbClr val="0000FF"/>
                </a:solidFill>
                <a:latin typeface="Times New Roman"/>
                <a:ea typeface="Times New Roman"/>
                <a:cs typeface="Times New Roman"/>
                <a:sym typeface="Times New Roman"/>
              </a:rPr>
              <a:t>Θ,</a:t>
            </a:r>
            <a:r>
              <a:rPr lang="en-US">
                <a:solidFill>
                  <a:srgbClr val="0000FF"/>
                </a:solidFill>
                <a:latin typeface="Calibri"/>
                <a:ea typeface="Calibri"/>
                <a:cs typeface="Calibri"/>
                <a:sym typeface="Calibri"/>
              </a:rPr>
              <a:t> we calculate likelihood that </a:t>
            </a:r>
            <a:r>
              <a:rPr b="1" i="1" lang="en-US">
                <a:solidFill>
                  <a:srgbClr val="0000FF"/>
                </a:solidFill>
                <a:latin typeface="Times New Roman"/>
                <a:ea typeface="Times New Roman"/>
                <a:cs typeface="Times New Roman"/>
                <a:sym typeface="Times New Roman"/>
              </a:rPr>
              <a:t>Θ</a:t>
            </a:r>
            <a:r>
              <a:rPr lang="en-US">
                <a:solidFill>
                  <a:srgbClr val="0000FF"/>
                </a:solidFill>
                <a:latin typeface="Calibri"/>
                <a:ea typeface="Calibri"/>
                <a:cs typeface="Calibri"/>
                <a:sym typeface="Calibri"/>
              </a:rPr>
              <a:t> generated </a:t>
            </a:r>
            <a:r>
              <a:rPr b="1" i="1" lang="en-US">
                <a:solidFill>
                  <a:srgbClr val="0000FF"/>
                </a:solidFill>
                <a:latin typeface="Times New Roman"/>
                <a:ea typeface="Times New Roman"/>
                <a:cs typeface="Times New Roman"/>
                <a:sym typeface="Times New Roman"/>
              </a:rPr>
              <a:t>G</a:t>
            </a:r>
            <a:r>
              <a:rPr i="1" lang="en-US">
                <a:solidFill>
                  <a:srgbClr val="0000FF"/>
                </a:solidFill>
                <a:latin typeface="Times New Roman"/>
                <a:ea typeface="Times New Roman"/>
                <a:cs typeface="Times New Roman"/>
                <a:sym typeface="Times New Roman"/>
              </a:rPr>
              <a:t>:</a:t>
            </a:r>
            <a:r>
              <a:rPr i="1" lang="en-US">
                <a:solidFill>
                  <a:srgbClr val="0000FF"/>
                </a:solidFill>
                <a:latin typeface="Calibri"/>
                <a:ea typeface="Calibri"/>
                <a:cs typeface="Calibri"/>
                <a:sym typeface="Calibri"/>
              </a:rPr>
              <a:t> </a:t>
            </a:r>
            <a:r>
              <a:rPr b="1" i="1" lang="en-US">
                <a:solidFill>
                  <a:srgbClr val="0000FF"/>
                </a:solidFill>
                <a:latin typeface="Times New Roman"/>
                <a:ea typeface="Times New Roman"/>
                <a:cs typeface="Times New Roman"/>
                <a:sym typeface="Times New Roman"/>
              </a:rPr>
              <a:t>P(G|Θ)</a:t>
            </a:r>
            <a:endParaRPr/>
          </a:p>
        </p:txBody>
      </p:sp>
      <p:graphicFrame>
        <p:nvGraphicFramePr>
          <p:cNvPr id="997" name="Google Shape;997;p39"/>
          <p:cNvGraphicFramePr/>
          <p:nvPr/>
        </p:nvGraphicFramePr>
        <p:xfrm>
          <a:off x="2819400" y="2957513"/>
          <a:ext cx="3000000" cy="3000000"/>
        </p:xfrm>
        <a:graphic>
          <a:graphicData uri="http://schemas.openxmlformats.org/drawingml/2006/table">
            <a:tbl>
              <a:tblPr>
                <a:noFill/>
                <a:tableStyleId>{8F1B7163-B11B-4A4E-9DF8-8E500299D7BC}</a:tableStyleId>
              </a:tblPr>
              <a:tblGrid>
                <a:gridCol w="685800"/>
                <a:gridCol w="685800"/>
                <a:gridCol w="685800"/>
                <a:gridCol w="685800"/>
              </a:tblGrid>
              <a:tr h="42307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0" marB="0" marR="0" marL="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07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07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307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0.9</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nchor="ctr">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998" name="Google Shape;998;p39"/>
          <p:cNvSpPr txBox="1"/>
          <p:nvPr/>
        </p:nvSpPr>
        <p:spPr>
          <a:xfrm>
            <a:off x="0" y="4400550"/>
            <a:ext cx="2447925" cy="4619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Noto Sans Symbols"/>
              <a:buNone/>
            </a:pPr>
            <a:r>
              <a:rPr b="1" i="1" lang="en-US" sz="2400">
                <a:solidFill>
                  <a:schemeClr val="dk1"/>
                </a:solidFill>
                <a:latin typeface="Times New Roman"/>
                <a:ea typeface="Times New Roman"/>
                <a:cs typeface="Times New Roman"/>
                <a:sym typeface="Times New Roman"/>
              </a:rPr>
              <a:t>Θ=</a:t>
            </a:r>
            <a:r>
              <a:rPr b="1" lang="en-US" sz="2400">
                <a:solidFill>
                  <a:srgbClr val="0000FF"/>
                </a:solidFill>
                <a:latin typeface="Calibri"/>
                <a:ea typeface="Calibri"/>
                <a:cs typeface="Calibri"/>
                <a:sym typeface="Calibri"/>
              </a:rPr>
              <a:t>B</a:t>
            </a:r>
            <a:r>
              <a:rPr lang="en-US" sz="2400">
                <a:solidFill>
                  <a:srgbClr val="0000FF"/>
                </a:solidFill>
                <a:latin typeface="Calibri"/>
                <a:ea typeface="Calibri"/>
                <a:cs typeface="Calibri"/>
                <a:sym typeface="Calibri"/>
              </a:rPr>
              <a:t>(</a:t>
            </a:r>
            <a:r>
              <a:rPr b="1" i="1" lang="en-US" sz="2400">
                <a:solidFill>
                  <a:srgbClr val="0000FF"/>
                </a:solidFill>
                <a:latin typeface="Calibri"/>
                <a:ea typeface="Calibri"/>
                <a:cs typeface="Calibri"/>
                <a:sym typeface="Calibri"/>
              </a:rPr>
              <a:t>V, C, M</a:t>
            </a:r>
            <a:r>
              <a:rPr b="1" lang="en-US" sz="2400">
                <a:solidFill>
                  <a:srgbClr val="0000FF"/>
                </a:solidFill>
                <a:latin typeface="Calibri"/>
                <a:ea typeface="Calibri"/>
                <a:cs typeface="Calibri"/>
                <a:sym typeface="Calibri"/>
              </a:rPr>
              <a:t>, {</a:t>
            </a:r>
            <a:r>
              <a:rPr b="1" i="1" lang="en-US" sz="2400">
                <a:solidFill>
                  <a:srgbClr val="0000FF"/>
                </a:solidFill>
                <a:latin typeface="Calibri"/>
                <a:ea typeface="Calibri"/>
                <a:cs typeface="Calibri"/>
                <a:sym typeface="Calibri"/>
              </a:rPr>
              <a:t>p</a:t>
            </a:r>
            <a:r>
              <a:rPr b="1" baseline="-25000" i="1" lang="en-US" sz="2400">
                <a:solidFill>
                  <a:srgbClr val="0000FF"/>
                </a:solidFill>
                <a:latin typeface="Calibri"/>
                <a:ea typeface="Calibri"/>
                <a:cs typeface="Calibri"/>
                <a:sym typeface="Calibri"/>
              </a:rPr>
              <a:t>c</a:t>
            </a:r>
            <a:r>
              <a:rPr b="1" lang="en-US" sz="2400">
                <a:solidFill>
                  <a:srgbClr val="0000FF"/>
                </a:solidFill>
                <a:latin typeface="Calibri"/>
                <a:ea typeface="Calibri"/>
                <a:cs typeface="Calibri"/>
                <a:sym typeface="Calibri"/>
              </a:rPr>
              <a:t>}</a:t>
            </a:r>
            <a:r>
              <a:rPr lang="en-US" sz="2400">
                <a:solidFill>
                  <a:srgbClr val="0000FF"/>
                </a:solidFill>
                <a:latin typeface="Calibri"/>
                <a:ea typeface="Calibri"/>
                <a:cs typeface="Calibri"/>
                <a:sym typeface="Calibri"/>
              </a:rPr>
              <a:t>)</a:t>
            </a:r>
            <a:endParaRPr baseline="-25000" i="1" sz="2400">
              <a:solidFill>
                <a:schemeClr val="dk1"/>
              </a:solidFill>
              <a:latin typeface="Calibri"/>
              <a:ea typeface="Calibri"/>
              <a:cs typeface="Calibri"/>
              <a:sym typeface="Calibri"/>
            </a:endParaRPr>
          </a:p>
        </p:txBody>
      </p:sp>
      <p:sp>
        <p:nvSpPr>
          <p:cNvPr id="999" name="Google Shape;999;p39"/>
          <p:cNvSpPr/>
          <p:nvPr/>
        </p:nvSpPr>
        <p:spPr>
          <a:xfrm rot="10800000">
            <a:off x="2200275" y="3689350"/>
            <a:ext cx="414338" cy="457200"/>
          </a:xfrm>
          <a:prstGeom prst="left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9"/>
          <p:cNvSpPr txBox="1"/>
          <p:nvPr/>
        </p:nvSpPr>
        <p:spPr>
          <a:xfrm>
            <a:off x="2200275" y="3803650"/>
            <a:ext cx="362546" cy="228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t/>
            </a:r>
            <a:endParaRPr sz="1800">
              <a:solidFill>
                <a:schemeClr val="dk1"/>
              </a:solidFill>
              <a:latin typeface="Corbel"/>
              <a:ea typeface="Corbel"/>
              <a:cs typeface="Corbel"/>
              <a:sym typeface="Corbel"/>
            </a:endParaRPr>
          </a:p>
        </p:txBody>
      </p:sp>
      <p:cxnSp>
        <p:nvCxnSpPr>
          <p:cNvPr id="1001" name="Google Shape;1001;p39"/>
          <p:cNvCxnSpPr/>
          <p:nvPr/>
        </p:nvCxnSpPr>
        <p:spPr>
          <a:xfrm>
            <a:off x="7772400" y="1724025"/>
            <a:ext cx="457200" cy="228600"/>
          </a:xfrm>
          <a:prstGeom prst="straightConnector1">
            <a:avLst/>
          </a:prstGeom>
          <a:noFill/>
          <a:ln cap="flat" cmpd="sng" w="12700">
            <a:solidFill>
              <a:schemeClr val="dk1"/>
            </a:solidFill>
            <a:prstDash val="solid"/>
            <a:round/>
            <a:headEnd len="med" w="med" type="none"/>
            <a:tailEnd len="med" w="med" type="none"/>
          </a:ln>
        </p:spPr>
      </p:cxnSp>
      <p:cxnSp>
        <p:nvCxnSpPr>
          <p:cNvPr id="1002" name="Google Shape;1002;p39"/>
          <p:cNvCxnSpPr/>
          <p:nvPr/>
        </p:nvCxnSpPr>
        <p:spPr>
          <a:xfrm>
            <a:off x="8229600" y="1981200"/>
            <a:ext cx="0" cy="457200"/>
          </a:xfrm>
          <a:prstGeom prst="straightConnector1">
            <a:avLst/>
          </a:prstGeom>
          <a:noFill/>
          <a:ln cap="flat" cmpd="sng" w="12700">
            <a:solidFill>
              <a:schemeClr val="dk1"/>
            </a:solidFill>
            <a:prstDash val="solid"/>
            <a:round/>
            <a:headEnd len="med" w="med" type="none"/>
            <a:tailEnd len="med" w="med" type="none"/>
          </a:ln>
        </p:spPr>
      </p:cxnSp>
      <p:cxnSp>
        <p:nvCxnSpPr>
          <p:cNvPr id="1003" name="Google Shape;1003;p39"/>
          <p:cNvCxnSpPr/>
          <p:nvPr/>
        </p:nvCxnSpPr>
        <p:spPr>
          <a:xfrm flipH="1" rot="10800000">
            <a:off x="7696200" y="1981200"/>
            <a:ext cx="533400" cy="228600"/>
          </a:xfrm>
          <a:prstGeom prst="straightConnector1">
            <a:avLst/>
          </a:prstGeom>
          <a:noFill/>
          <a:ln cap="flat" cmpd="sng" w="12700">
            <a:solidFill>
              <a:schemeClr val="dk1"/>
            </a:solidFill>
            <a:prstDash val="solid"/>
            <a:round/>
            <a:headEnd len="med" w="med" type="none"/>
            <a:tailEnd len="med" w="med" type="none"/>
          </a:ln>
        </p:spPr>
      </p:cxnSp>
      <p:cxnSp>
        <p:nvCxnSpPr>
          <p:cNvPr id="1004" name="Google Shape;1004;p39"/>
          <p:cNvCxnSpPr/>
          <p:nvPr/>
        </p:nvCxnSpPr>
        <p:spPr>
          <a:xfrm>
            <a:off x="7696200" y="2209800"/>
            <a:ext cx="533400" cy="228600"/>
          </a:xfrm>
          <a:prstGeom prst="straightConnector1">
            <a:avLst/>
          </a:prstGeom>
          <a:noFill/>
          <a:ln cap="flat" cmpd="sng" w="12700">
            <a:solidFill>
              <a:schemeClr val="dk1"/>
            </a:solidFill>
            <a:prstDash val="solid"/>
            <a:round/>
            <a:headEnd len="med" w="med" type="none"/>
            <a:tailEnd len="med" w="med" type="none"/>
          </a:ln>
        </p:spPr>
      </p:cxnSp>
      <p:sp>
        <p:nvSpPr>
          <p:cNvPr id="1005" name="Google Shape;1005;p39"/>
          <p:cNvSpPr/>
          <p:nvPr/>
        </p:nvSpPr>
        <p:spPr>
          <a:xfrm>
            <a:off x="7696200" y="1662113"/>
            <a:ext cx="152400" cy="152400"/>
          </a:xfrm>
          <a:prstGeom prst="ellipse">
            <a:avLst/>
          </a:prstGeom>
          <a:solidFill>
            <a:schemeClr val="accent3"/>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39"/>
          <p:cNvSpPr/>
          <p:nvPr/>
        </p:nvSpPr>
        <p:spPr>
          <a:xfrm>
            <a:off x="7620000" y="2133600"/>
            <a:ext cx="152400" cy="1524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1007" name="Google Shape;1007;p39"/>
          <p:cNvSpPr/>
          <p:nvPr/>
        </p:nvSpPr>
        <p:spPr>
          <a:xfrm>
            <a:off x="8153400" y="1890713"/>
            <a:ext cx="152400" cy="1524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1008" name="Google Shape;1008;p39"/>
          <p:cNvSpPr/>
          <p:nvPr/>
        </p:nvSpPr>
        <p:spPr>
          <a:xfrm>
            <a:off x="8153400" y="2362200"/>
            <a:ext cx="152400" cy="1524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1009" name="Google Shape;1009;p39"/>
          <p:cNvSpPr/>
          <p:nvPr/>
        </p:nvSpPr>
        <p:spPr>
          <a:xfrm rot="-5400000">
            <a:off x="7793831" y="2493169"/>
            <a:ext cx="261938" cy="457200"/>
          </a:xfrm>
          <a:prstGeom prst="leftArrow">
            <a:avLst>
              <a:gd fmla="val 50000" name="adj1"/>
              <a:gd fmla="val 2500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9"/>
          <p:cNvSpPr txBox="1"/>
          <p:nvPr/>
        </p:nvSpPr>
        <p:spPr>
          <a:xfrm>
            <a:off x="7810494" y="2590781"/>
            <a:ext cx="228600" cy="2291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t/>
            </a:r>
            <a:endParaRPr sz="1800">
              <a:solidFill>
                <a:schemeClr val="dk1"/>
              </a:solidFill>
              <a:latin typeface="Corbel"/>
              <a:ea typeface="Corbel"/>
              <a:cs typeface="Corbel"/>
              <a:sym typeface="Corbel"/>
            </a:endParaRPr>
          </a:p>
        </p:txBody>
      </p:sp>
      <p:graphicFrame>
        <p:nvGraphicFramePr>
          <p:cNvPr id="1011" name="Google Shape;1011;p39"/>
          <p:cNvGraphicFramePr/>
          <p:nvPr/>
        </p:nvGraphicFramePr>
        <p:xfrm>
          <a:off x="7010400" y="3005138"/>
          <a:ext cx="3000000" cy="3000000"/>
        </p:xfrm>
        <a:graphic>
          <a:graphicData uri="http://schemas.openxmlformats.org/drawingml/2006/table">
            <a:tbl>
              <a:tblPr>
                <a:noFill/>
                <a:tableStyleId>{8F1B7163-B11B-4A4E-9DF8-8E500299D7BC}</a:tableStyleId>
              </a:tblPr>
              <a:tblGrid>
                <a:gridCol w="419100"/>
                <a:gridCol w="419100"/>
                <a:gridCol w="419100"/>
                <a:gridCol w="419100"/>
              </a:tblGrid>
              <a:tr h="42862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862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862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28625">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1</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9900"/>
                        </a:buClr>
                        <a:buSzPts val="2000"/>
                        <a:buFont typeface="Noto Sans Symbols"/>
                        <a:buNone/>
                      </a:pPr>
                      <a:r>
                        <a:rPr b="0" i="0" lang="en-US" sz="2000" u="none" cap="none" strike="noStrike">
                          <a:solidFill>
                            <a:schemeClr val="dk1"/>
                          </a:solidFill>
                          <a:latin typeface="Arial"/>
                          <a:ea typeface="Arial"/>
                          <a:cs typeface="Arial"/>
                          <a:sym typeface="Arial"/>
                        </a:rPr>
                        <a:t>0</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
        <p:nvSpPr>
          <p:cNvPr id="1012" name="Google Shape;1012;p39"/>
          <p:cNvSpPr txBox="1"/>
          <p:nvPr/>
        </p:nvSpPr>
        <p:spPr>
          <a:xfrm>
            <a:off x="7737475" y="4710113"/>
            <a:ext cx="404813" cy="457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Noto Sans Symbols"/>
              <a:buNone/>
            </a:pPr>
            <a:r>
              <a:rPr b="1" i="1" lang="en-US" sz="2400">
                <a:solidFill>
                  <a:schemeClr val="dk1"/>
                </a:solidFill>
                <a:latin typeface="Times New Roman"/>
                <a:ea typeface="Times New Roman"/>
                <a:cs typeface="Times New Roman"/>
                <a:sym typeface="Times New Roman"/>
              </a:rPr>
              <a:t>G</a:t>
            </a:r>
            <a:endParaRPr b="1" baseline="-25000" i="1" sz="2400">
              <a:solidFill>
                <a:schemeClr val="dk1"/>
              </a:solidFill>
              <a:latin typeface="Times New Roman"/>
              <a:ea typeface="Times New Roman"/>
              <a:cs typeface="Times New Roman"/>
              <a:sym typeface="Times New Roman"/>
            </a:endParaRPr>
          </a:p>
        </p:txBody>
      </p:sp>
      <p:sp>
        <p:nvSpPr>
          <p:cNvPr id="1013" name="Google Shape;1013;p39"/>
          <p:cNvSpPr/>
          <p:nvPr/>
        </p:nvSpPr>
        <p:spPr>
          <a:xfrm rot="-7583768">
            <a:off x="5584031" y="4507707"/>
            <a:ext cx="566737" cy="457200"/>
          </a:xfrm>
          <a:prstGeom prst="leftArrow">
            <a:avLst>
              <a:gd fmla="val 50000" name="adj1"/>
              <a:gd fmla="val 3099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9"/>
          <p:cNvSpPr txBox="1"/>
          <p:nvPr/>
        </p:nvSpPr>
        <p:spPr>
          <a:xfrm rot="-2183768">
            <a:off x="5732076" y="4459841"/>
            <a:ext cx="228600" cy="49589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t/>
            </a:r>
            <a:endParaRPr sz="1800">
              <a:solidFill>
                <a:schemeClr val="dk1"/>
              </a:solidFill>
              <a:latin typeface="Corbel"/>
              <a:ea typeface="Corbel"/>
              <a:cs typeface="Corbel"/>
              <a:sym typeface="Corbel"/>
            </a:endParaRPr>
          </a:p>
        </p:txBody>
      </p:sp>
      <p:sp>
        <p:nvSpPr>
          <p:cNvPr id="1015" name="Google Shape;1015;p39"/>
          <p:cNvSpPr/>
          <p:nvPr/>
        </p:nvSpPr>
        <p:spPr>
          <a:xfrm rot="-3521192">
            <a:off x="6422231" y="4502944"/>
            <a:ext cx="566738" cy="457200"/>
          </a:xfrm>
          <a:prstGeom prst="leftArrow">
            <a:avLst>
              <a:gd fmla="val 50000" name="adj1"/>
              <a:gd fmla="val 30990" name="adj2"/>
            </a:avLst>
          </a:prstGeom>
          <a:solidFill>
            <a:schemeClr val="accent1"/>
          </a:solidFill>
          <a:ln cap="flat" cmpd="sng" w="9525">
            <a:solidFill>
              <a:schemeClr val="dk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9"/>
          <p:cNvSpPr txBox="1"/>
          <p:nvPr/>
        </p:nvSpPr>
        <p:spPr>
          <a:xfrm rot="1878808">
            <a:off x="6609703" y="4453316"/>
            <a:ext cx="228600" cy="49589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t/>
            </a:r>
            <a:endParaRPr sz="1800">
              <a:solidFill>
                <a:schemeClr val="dk1"/>
              </a:solidFill>
              <a:latin typeface="Corbel"/>
              <a:ea typeface="Corbel"/>
              <a:cs typeface="Corbel"/>
              <a:sym typeface="Corbel"/>
            </a:endParaRPr>
          </a:p>
        </p:txBody>
      </p:sp>
      <p:sp>
        <p:nvSpPr>
          <p:cNvPr id="1017" name="Google Shape;1017;p39"/>
          <p:cNvSpPr/>
          <p:nvPr/>
        </p:nvSpPr>
        <p:spPr>
          <a:xfrm>
            <a:off x="5626100" y="5043488"/>
            <a:ext cx="1412875" cy="608012"/>
          </a:xfrm>
          <a:prstGeom prst="rect">
            <a:avLst/>
          </a:prstGeom>
          <a:noFill/>
          <a:ln cap="flat" cmpd="sng" w="28575">
            <a:solidFill>
              <a:srgbClr val="CC0000"/>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3200"/>
              <a:buFont typeface="Noto Sans Symbols"/>
              <a:buNone/>
            </a:pPr>
            <a:r>
              <a:rPr b="1" i="1" lang="en-US" sz="3200">
                <a:solidFill>
                  <a:schemeClr val="dk1"/>
                </a:solidFill>
                <a:latin typeface="Times New Roman"/>
                <a:ea typeface="Times New Roman"/>
                <a:cs typeface="Times New Roman"/>
                <a:sym typeface="Times New Roman"/>
              </a:rPr>
              <a:t>P(G|Θ</a:t>
            </a:r>
            <a:r>
              <a:rPr b="1" i="1" lang="en-US" sz="2800">
                <a:solidFill>
                  <a:schemeClr val="dk1"/>
                </a:solidFill>
                <a:latin typeface="Times New Roman"/>
                <a:ea typeface="Times New Roman"/>
                <a:cs typeface="Times New Roman"/>
                <a:sym typeface="Times New Roman"/>
              </a:rPr>
              <a:t>)</a:t>
            </a:r>
            <a:endParaRPr/>
          </a:p>
        </p:txBody>
      </p:sp>
      <p:pic>
        <p:nvPicPr>
          <p:cNvPr id="1018" name="Google Shape;1018;p39"/>
          <p:cNvPicPr preferRelativeResize="0"/>
          <p:nvPr/>
        </p:nvPicPr>
        <p:blipFill rotWithShape="1">
          <a:blip r:embed="rId3">
            <a:alphaModFix/>
          </a:blip>
          <a:srcRect b="0" l="0" r="0" t="0"/>
          <a:stretch/>
        </p:blipFill>
        <p:spPr>
          <a:xfrm>
            <a:off x="746125" y="5745163"/>
            <a:ext cx="7497763" cy="884237"/>
          </a:xfrm>
          <a:prstGeom prst="rect">
            <a:avLst/>
          </a:prstGeom>
          <a:noFill/>
          <a:ln cap="flat" cmpd="sng" w="57150">
            <a:solidFill>
              <a:srgbClr val="008000"/>
            </a:solidFill>
            <a:prstDash val="solid"/>
            <a:miter lim="800000"/>
            <a:headEnd len="sm" w="sm" type="none"/>
            <a:tailEnd len="sm" w="sm" type="none"/>
          </a:ln>
        </p:spPr>
      </p:pic>
      <p:sp>
        <p:nvSpPr>
          <p:cNvPr id="1019" name="Google Shape;1019;p39"/>
          <p:cNvSpPr txBox="1"/>
          <p:nvPr/>
        </p:nvSpPr>
        <p:spPr>
          <a:xfrm>
            <a:off x="8382000" y="1966913"/>
            <a:ext cx="423863"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a:ea typeface="Times"/>
                <a:cs typeface="Times"/>
                <a:sym typeface="Times"/>
              </a:rPr>
              <a:t>G</a:t>
            </a:r>
            <a:endParaRPr/>
          </a:p>
        </p:txBody>
      </p:sp>
      <p:sp>
        <p:nvSpPr>
          <p:cNvPr id="1020" name="Google Shape;1020;p39"/>
          <p:cNvSpPr txBox="1"/>
          <p:nvPr>
            <p:ph idx="12" type="sldNum"/>
          </p:nvPr>
        </p:nvSpPr>
        <p:spPr>
          <a:xfrm>
            <a:off x="6553200" y="6381750"/>
            <a:ext cx="2133600" cy="476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cxnSp>
        <p:nvCxnSpPr>
          <p:cNvPr id="1021" name="Google Shape;1021;p39"/>
          <p:cNvCxnSpPr>
            <a:stCxn id="1022" idx="0"/>
            <a:endCxn id="1023" idx="2"/>
          </p:cNvCxnSpPr>
          <p:nvPr/>
        </p:nvCxnSpPr>
        <p:spPr>
          <a:xfrm flipH="1" rot="10800000">
            <a:off x="342900" y="3567113"/>
            <a:ext cx="273000" cy="571500"/>
          </a:xfrm>
          <a:prstGeom prst="straightConnector1">
            <a:avLst/>
          </a:prstGeom>
          <a:noFill/>
          <a:ln cap="flat" cmpd="sng" w="28575">
            <a:solidFill>
              <a:schemeClr val="dk1"/>
            </a:solidFill>
            <a:prstDash val="solid"/>
            <a:round/>
            <a:headEnd len="sm" w="sm" type="none"/>
            <a:tailEnd len="sm" w="sm" type="none"/>
          </a:ln>
        </p:spPr>
      </p:cxnSp>
      <p:cxnSp>
        <p:nvCxnSpPr>
          <p:cNvPr id="1024" name="Google Shape;1024;p39"/>
          <p:cNvCxnSpPr>
            <a:stCxn id="1023" idx="2"/>
            <a:endCxn id="1025" idx="0"/>
          </p:cNvCxnSpPr>
          <p:nvPr/>
        </p:nvCxnSpPr>
        <p:spPr>
          <a:xfrm>
            <a:off x="615950" y="3567113"/>
            <a:ext cx="158700" cy="571500"/>
          </a:xfrm>
          <a:prstGeom prst="straightConnector1">
            <a:avLst/>
          </a:prstGeom>
          <a:noFill/>
          <a:ln cap="flat" cmpd="sng" w="28575">
            <a:solidFill>
              <a:schemeClr val="dk1"/>
            </a:solidFill>
            <a:prstDash val="solid"/>
            <a:round/>
            <a:headEnd len="sm" w="sm" type="none"/>
            <a:tailEnd len="sm" w="sm" type="none"/>
          </a:ln>
        </p:spPr>
      </p:cxnSp>
      <p:cxnSp>
        <p:nvCxnSpPr>
          <p:cNvPr id="1026" name="Google Shape;1026;p39"/>
          <p:cNvCxnSpPr>
            <a:stCxn id="1023" idx="2"/>
            <a:endCxn id="1027" idx="0"/>
          </p:cNvCxnSpPr>
          <p:nvPr/>
        </p:nvCxnSpPr>
        <p:spPr>
          <a:xfrm>
            <a:off x="615950" y="3567113"/>
            <a:ext cx="590700" cy="571500"/>
          </a:xfrm>
          <a:prstGeom prst="straightConnector1">
            <a:avLst/>
          </a:prstGeom>
          <a:noFill/>
          <a:ln cap="flat" cmpd="sng" w="28575">
            <a:solidFill>
              <a:schemeClr val="dk1"/>
            </a:solidFill>
            <a:prstDash val="solid"/>
            <a:round/>
            <a:headEnd len="sm" w="sm" type="none"/>
            <a:tailEnd len="sm" w="sm" type="none"/>
          </a:ln>
        </p:spPr>
      </p:cxnSp>
      <p:cxnSp>
        <p:nvCxnSpPr>
          <p:cNvPr id="1028" name="Google Shape;1028;p39"/>
          <p:cNvCxnSpPr>
            <a:stCxn id="1027" idx="0"/>
            <a:endCxn id="1029" idx="2"/>
          </p:cNvCxnSpPr>
          <p:nvPr/>
        </p:nvCxnSpPr>
        <p:spPr>
          <a:xfrm flipH="1" rot="10800000">
            <a:off x="1206500" y="3567113"/>
            <a:ext cx="176100" cy="571500"/>
          </a:xfrm>
          <a:prstGeom prst="straightConnector1">
            <a:avLst/>
          </a:prstGeom>
          <a:noFill/>
          <a:ln cap="flat" cmpd="sng" w="28575">
            <a:solidFill>
              <a:schemeClr val="dk1"/>
            </a:solidFill>
            <a:prstDash val="solid"/>
            <a:round/>
            <a:headEnd len="sm" w="sm" type="none"/>
            <a:tailEnd len="sm" w="sm" type="none"/>
          </a:ln>
        </p:spPr>
      </p:cxnSp>
      <p:cxnSp>
        <p:nvCxnSpPr>
          <p:cNvPr id="1030" name="Google Shape;1030;p39"/>
          <p:cNvCxnSpPr>
            <a:stCxn id="1029" idx="2"/>
            <a:endCxn id="1031" idx="0"/>
          </p:cNvCxnSpPr>
          <p:nvPr/>
        </p:nvCxnSpPr>
        <p:spPr>
          <a:xfrm>
            <a:off x="1382713" y="3567113"/>
            <a:ext cx="255600" cy="571500"/>
          </a:xfrm>
          <a:prstGeom prst="straightConnector1">
            <a:avLst/>
          </a:prstGeom>
          <a:noFill/>
          <a:ln cap="flat" cmpd="sng" w="28575">
            <a:solidFill>
              <a:schemeClr val="dk1"/>
            </a:solidFill>
            <a:prstDash val="solid"/>
            <a:round/>
            <a:headEnd len="sm" w="sm" type="none"/>
            <a:tailEnd len="sm" w="sm" type="none"/>
          </a:ln>
        </p:spPr>
      </p:cxnSp>
      <p:sp>
        <p:nvSpPr>
          <p:cNvPr id="1022" name="Google Shape;1022;p39"/>
          <p:cNvSpPr/>
          <p:nvPr/>
        </p:nvSpPr>
        <p:spPr>
          <a:xfrm>
            <a:off x="228600" y="4138613"/>
            <a:ext cx="228600" cy="225425"/>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25" name="Google Shape;1025;p39"/>
          <p:cNvSpPr/>
          <p:nvPr/>
        </p:nvSpPr>
        <p:spPr>
          <a:xfrm>
            <a:off x="660400" y="4138613"/>
            <a:ext cx="228600" cy="225425"/>
          </a:xfrm>
          <a:prstGeom prst="ellipse">
            <a:avLst/>
          </a:prstGeom>
          <a:solidFill>
            <a:schemeClr val="accent2"/>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27" name="Google Shape;1027;p39"/>
          <p:cNvSpPr/>
          <p:nvPr/>
        </p:nvSpPr>
        <p:spPr>
          <a:xfrm>
            <a:off x="1092200" y="4138613"/>
            <a:ext cx="228600" cy="225425"/>
          </a:xfrm>
          <a:prstGeom prst="ellipse">
            <a:avLst/>
          </a:prstGeom>
          <a:solidFill>
            <a:schemeClr val="accent1"/>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31" name="Google Shape;1031;p39"/>
          <p:cNvSpPr/>
          <p:nvPr/>
        </p:nvSpPr>
        <p:spPr>
          <a:xfrm>
            <a:off x="1524000" y="4138613"/>
            <a:ext cx="228600" cy="225425"/>
          </a:xfrm>
          <a:prstGeom prst="ellipse">
            <a:avLst/>
          </a:prstGeom>
          <a:solidFill>
            <a:schemeClr val="accent3"/>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023" name="Google Shape;1023;p39"/>
          <p:cNvSpPr/>
          <p:nvPr/>
        </p:nvSpPr>
        <p:spPr>
          <a:xfrm>
            <a:off x="457200" y="3262313"/>
            <a:ext cx="317500" cy="304800"/>
          </a:xfrm>
          <a:prstGeom prst="rect">
            <a:avLst/>
          </a:prstGeom>
          <a:solidFill>
            <a:srgbClr val="92D050"/>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A</a:t>
            </a:r>
            <a:endParaRPr/>
          </a:p>
        </p:txBody>
      </p:sp>
      <p:sp>
        <p:nvSpPr>
          <p:cNvPr id="1029" name="Google Shape;1029;p39"/>
          <p:cNvSpPr/>
          <p:nvPr/>
        </p:nvSpPr>
        <p:spPr>
          <a:xfrm>
            <a:off x="1223963" y="3262313"/>
            <a:ext cx="317500" cy="304800"/>
          </a:xfrm>
          <a:prstGeom prst="rect">
            <a:avLst/>
          </a:prstGeom>
          <a:solidFill>
            <a:srgbClr val="92D050"/>
          </a:solidFill>
          <a:ln cap="flat" cmpd="sng" w="1905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Calibri"/>
                <a:ea typeface="Calibri"/>
                <a:cs typeface="Calibri"/>
                <a:sym typeface="Calibri"/>
              </a:rPr>
              <a:t>B</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MLE for Graphs</a:t>
            </a:r>
            <a:endParaRPr/>
          </a:p>
        </p:txBody>
      </p:sp>
      <p:sp>
        <p:nvSpPr>
          <p:cNvPr id="1037" name="Google Shape;1037;p40"/>
          <p:cNvSpPr txBox="1"/>
          <p:nvPr>
            <p:ph idx="1" type="body"/>
          </p:nvPr>
        </p:nvSpPr>
        <p:spPr>
          <a:xfrm>
            <a:off x="457200" y="1295400"/>
            <a:ext cx="8229600" cy="5562600"/>
          </a:xfrm>
          <a:prstGeom prst="rect">
            <a:avLst/>
          </a:prstGeom>
          <a:blipFill rotWithShape="1">
            <a:blip r:embed="rId3">
              <a:alphaModFix/>
            </a:blip>
            <a:stretch>
              <a:fillRect b="0" l="0" r="0" t="-547"/>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038" name="Google Shape;1038;p4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039" name="Google Shape;1039;p40"/>
          <p:cNvPicPr preferRelativeResize="0"/>
          <p:nvPr/>
        </p:nvPicPr>
        <p:blipFill rotWithShape="1">
          <a:blip r:embed="rId4">
            <a:alphaModFix/>
          </a:blip>
          <a:srcRect b="0" l="0" r="0" t="0"/>
          <a:stretch/>
        </p:blipFill>
        <p:spPr>
          <a:xfrm>
            <a:off x="3146425" y="2522538"/>
            <a:ext cx="1373188" cy="1379537"/>
          </a:xfrm>
          <a:prstGeom prst="rect">
            <a:avLst/>
          </a:prstGeom>
          <a:noFill/>
          <a:ln>
            <a:noFill/>
          </a:ln>
        </p:spPr>
      </p:pic>
      <p:pic>
        <p:nvPicPr>
          <p:cNvPr id="1040" name="Google Shape;1040;p40"/>
          <p:cNvPicPr preferRelativeResize="0"/>
          <p:nvPr/>
        </p:nvPicPr>
        <p:blipFill rotWithShape="1">
          <a:blip r:embed="rId5">
            <a:alphaModFix/>
          </a:blip>
          <a:srcRect b="0" l="0" r="0" t="0"/>
          <a:stretch/>
        </p:blipFill>
        <p:spPr>
          <a:xfrm>
            <a:off x="7315200" y="2598738"/>
            <a:ext cx="990600" cy="1238250"/>
          </a:xfrm>
          <a:prstGeom prst="rect">
            <a:avLst/>
          </a:prstGeom>
          <a:noFill/>
          <a:ln>
            <a:noFill/>
          </a:ln>
        </p:spPr>
      </p:pic>
      <p:pic>
        <p:nvPicPr>
          <p:cNvPr id="1041" name="Google Shape;1041;p40"/>
          <p:cNvPicPr preferRelativeResize="0"/>
          <p:nvPr/>
        </p:nvPicPr>
        <p:blipFill rotWithShape="1">
          <a:blip r:embed="rId6">
            <a:alphaModFix/>
          </a:blip>
          <a:srcRect b="0" l="0" r="0" t="0"/>
          <a:stretch/>
        </p:blipFill>
        <p:spPr>
          <a:xfrm>
            <a:off x="4800600" y="2514600"/>
            <a:ext cx="1447800" cy="1447800"/>
          </a:xfrm>
          <a:prstGeom prst="rect">
            <a:avLst/>
          </a:prstGeom>
          <a:noFill/>
          <a:ln cap="flat" cmpd="sng" w="19050">
            <a:solidFill>
              <a:schemeClr val="lt1"/>
            </a:solidFill>
            <a:prstDash val="solid"/>
            <a:miter lim="800000"/>
            <a:headEnd len="sm" w="sm" type="none"/>
            <a:tailEnd len="sm" w="sm" type="none"/>
          </a:ln>
        </p:spPr>
      </p:pic>
      <p:grpSp>
        <p:nvGrpSpPr>
          <p:cNvPr id="1042" name="Google Shape;1042;p40"/>
          <p:cNvGrpSpPr/>
          <p:nvPr/>
        </p:nvGrpSpPr>
        <p:grpSpPr>
          <a:xfrm>
            <a:off x="2005013" y="2439988"/>
            <a:ext cx="7138987" cy="1446212"/>
            <a:chOff x="1776189" y="2209800"/>
            <a:chExt cx="7139211" cy="1446550"/>
          </a:xfrm>
        </p:grpSpPr>
        <p:sp>
          <p:nvSpPr>
            <p:cNvPr id="1043" name="Google Shape;1043;p40"/>
            <p:cNvSpPr txBox="1"/>
            <p:nvPr/>
          </p:nvSpPr>
          <p:spPr>
            <a:xfrm>
              <a:off x="1776189" y="2209800"/>
              <a:ext cx="1167307"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dk1"/>
                  </a:solidFill>
                  <a:latin typeface="Corbel"/>
                  <a:ea typeface="Corbel"/>
                  <a:cs typeface="Corbel"/>
                  <a:sym typeface="Corbel"/>
                </a:rPr>
                <a:t>P(</a:t>
              </a:r>
              <a:endParaRPr/>
            </a:p>
          </p:txBody>
        </p:sp>
        <p:sp>
          <p:nvSpPr>
            <p:cNvPr id="1044" name="Google Shape;1044;p40"/>
            <p:cNvSpPr txBox="1"/>
            <p:nvPr/>
          </p:nvSpPr>
          <p:spPr>
            <a:xfrm>
              <a:off x="4234434" y="2209800"/>
              <a:ext cx="667170"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dk1"/>
                  </a:solidFill>
                  <a:latin typeface="Corbel"/>
                  <a:ea typeface="Corbel"/>
                  <a:cs typeface="Corbel"/>
                  <a:sym typeface="Corbel"/>
                </a:rPr>
                <a:t>| </a:t>
              </a:r>
              <a:endParaRPr/>
            </a:p>
          </p:txBody>
        </p:sp>
        <p:sp>
          <p:nvSpPr>
            <p:cNvPr id="1045" name="Google Shape;1045;p40"/>
            <p:cNvSpPr txBox="1"/>
            <p:nvPr/>
          </p:nvSpPr>
          <p:spPr>
            <a:xfrm>
              <a:off x="8253189" y="2209800"/>
              <a:ext cx="662211"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dk1"/>
                  </a:solidFill>
                  <a:latin typeface="Corbel"/>
                  <a:ea typeface="Corbel"/>
                  <a:cs typeface="Corbel"/>
                  <a:sym typeface="Corbel"/>
                </a:rPr>
                <a:t>) </a:t>
              </a:r>
              <a:endParaRPr/>
            </a:p>
          </p:txBody>
        </p:sp>
      </p:grpSp>
      <p:grpSp>
        <p:nvGrpSpPr>
          <p:cNvPr id="1046" name="Google Shape;1046;p40"/>
          <p:cNvGrpSpPr/>
          <p:nvPr/>
        </p:nvGrpSpPr>
        <p:grpSpPr>
          <a:xfrm>
            <a:off x="6294438" y="2827338"/>
            <a:ext cx="873125" cy="531812"/>
            <a:chOff x="5433789" y="2590800"/>
            <a:chExt cx="1066800" cy="532150"/>
          </a:xfrm>
        </p:grpSpPr>
        <p:sp>
          <p:nvSpPr>
            <p:cNvPr id="1047" name="Google Shape;1047;p40"/>
            <p:cNvSpPr/>
            <p:nvPr/>
          </p:nvSpPr>
          <p:spPr>
            <a:xfrm rot="10800000">
              <a:off x="5433789" y="2894205"/>
              <a:ext cx="1066800" cy="228745"/>
            </a:xfrm>
            <a:prstGeom prst="right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8" name="Google Shape;1048;p40"/>
            <p:cNvSpPr txBox="1"/>
            <p:nvPr/>
          </p:nvSpPr>
          <p:spPr>
            <a:xfrm>
              <a:off x="5433789" y="2590800"/>
              <a:ext cx="84715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    AGM</a:t>
              </a:r>
              <a:endParaRPr/>
            </a:p>
          </p:txBody>
        </p:sp>
      </p:grpSp>
      <p:sp>
        <p:nvSpPr>
          <p:cNvPr id="1049" name="Google Shape;1049;p40"/>
          <p:cNvSpPr txBox="1"/>
          <p:nvPr/>
        </p:nvSpPr>
        <p:spPr>
          <a:xfrm>
            <a:off x="582613" y="3043238"/>
            <a:ext cx="1550987" cy="58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Corbel"/>
                <a:ea typeface="Corbel"/>
                <a:cs typeface="Corbel"/>
                <a:sym typeface="Corbel"/>
              </a:rPr>
              <a:t>arg max</a:t>
            </a:r>
            <a:endParaRPr/>
          </a:p>
        </p:txBody>
      </p:sp>
      <p:pic>
        <p:nvPicPr>
          <p:cNvPr id="1050" name="Google Shape;1050;p40"/>
          <p:cNvPicPr preferRelativeResize="0"/>
          <p:nvPr/>
        </p:nvPicPr>
        <p:blipFill rotWithShape="1">
          <a:blip r:embed="rId7">
            <a:alphaModFix/>
          </a:blip>
          <a:srcRect b="0" l="0" r="0" t="0"/>
          <a:stretch/>
        </p:blipFill>
        <p:spPr>
          <a:xfrm>
            <a:off x="1296988" y="3424238"/>
            <a:ext cx="363537" cy="393700"/>
          </a:xfrm>
          <a:prstGeom prst="rect">
            <a:avLst/>
          </a:prstGeom>
          <a:noFill/>
          <a:ln>
            <a:noFill/>
          </a:ln>
        </p:spPr>
      </p:pic>
      <p:sp>
        <p:nvSpPr>
          <p:cNvPr id="1051" name="Google Shape;1051;p40"/>
          <p:cNvSpPr txBox="1"/>
          <p:nvPr/>
        </p:nvSpPr>
        <p:spPr>
          <a:xfrm>
            <a:off x="3355630" y="2633361"/>
            <a:ext cx="987770" cy="1107996"/>
          </a:xfrm>
          <a:prstGeom prst="rect">
            <a:avLst/>
          </a:pr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pic>
        <p:nvPicPr>
          <p:cNvPr id="1052" name="Google Shape;1052;p40"/>
          <p:cNvPicPr preferRelativeResize="0"/>
          <p:nvPr/>
        </p:nvPicPr>
        <p:blipFill rotWithShape="1">
          <a:blip r:embed="rId9">
            <a:alphaModFix/>
          </a:blip>
          <a:srcRect b="0" l="0" r="0" t="0"/>
          <a:stretch/>
        </p:blipFill>
        <p:spPr>
          <a:xfrm>
            <a:off x="7167563" y="2819400"/>
            <a:ext cx="1443037" cy="78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MLE for AGM</a:t>
            </a:r>
            <a:endParaRPr/>
          </a:p>
        </p:txBody>
      </p:sp>
      <p:sp>
        <p:nvSpPr>
          <p:cNvPr id="1058" name="Google Shape;1058;p41"/>
          <p:cNvSpPr txBox="1"/>
          <p:nvPr>
            <p:ph idx="1" type="body"/>
          </p:nvPr>
        </p:nvSpPr>
        <p:spPr>
          <a:xfrm>
            <a:off x="457200" y="1295400"/>
            <a:ext cx="8229600" cy="5257801"/>
          </a:xfrm>
          <a:prstGeom prst="rect">
            <a:avLst/>
          </a:prstGeom>
          <a:blipFill rotWithShape="1">
            <a:blip r:embed="rId3">
              <a:alphaModFix/>
            </a:blip>
            <a:stretch>
              <a:fillRect b="0" l="0" r="-1184" t="-579"/>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059" name="Google Shape;1059;p4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060" name="Google Shape;1060;p41"/>
          <p:cNvPicPr preferRelativeResize="0"/>
          <p:nvPr/>
        </p:nvPicPr>
        <p:blipFill rotWithShape="1">
          <a:blip r:embed="rId4">
            <a:alphaModFix/>
          </a:blip>
          <a:srcRect b="0" l="0" r="0" t="0"/>
          <a:stretch/>
        </p:blipFill>
        <p:spPr>
          <a:xfrm>
            <a:off x="7548563" y="3581400"/>
            <a:ext cx="1443037" cy="784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From AGM to </a:t>
            </a:r>
            <a:r>
              <a:rPr b="1" lang="en-US">
                <a:solidFill>
                  <a:srgbClr val="337ED8"/>
                </a:solidFill>
              </a:rPr>
              <a:t>BigCLAM</a:t>
            </a:r>
            <a:r>
              <a:rPr lang="en-US">
                <a:solidFill>
                  <a:srgbClr val="337ED8"/>
                </a:solidFill>
              </a:rPr>
              <a:t> (1)</a:t>
            </a:r>
            <a:endParaRPr/>
          </a:p>
        </p:txBody>
      </p:sp>
      <p:sp>
        <p:nvSpPr>
          <p:cNvPr id="1066" name="Google Shape;1066;p42"/>
          <p:cNvSpPr txBox="1"/>
          <p:nvPr>
            <p:ph idx="1" type="body"/>
          </p:nvPr>
        </p:nvSpPr>
        <p:spPr>
          <a:xfrm>
            <a:off x="457200" y="1295400"/>
            <a:ext cx="8686800" cy="5562599"/>
          </a:xfrm>
          <a:prstGeom prst="rect">
            <a:avLst/>
          </a:prstGeom>
          <a:blipFill rotWithShape="1">
            <a:blip r:embed="rId3">
              <a:alphaModFix/>
            </a:blip>
            <a:stretch>
              <a:fillRect b="0" l="0" r="0" t="-1534"/>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067" name="Google Shape;1067;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068" name="Google Shape;1068;p42"/>
          <p:cNvPicPr preferRelativeResize="0"/>
          <p:nvPr/>
        </p:nvPicPr>
        <p:blipFill rotWithShape="1">
          <a:blip r:embed="rId4">
            <a:alphaModFix/>
          </a:blip>
          <a:srcRect b="0" l="0" r="0" t="0"/>
          <a:stretch/>
        </p:blipFill>
        <p:spPr>
          <a:xfrm>
            <a:off x="2862263" y="2392363"/>
            <a:ext cx="3871912" cy="2103437"/>
          </a:xfrm>
          <a:prstGeom prst="rect">
            <a:avLst/>
          </a:prstGeom>
          <a:noFill/>
          <a:ln>
            <a:noFill/>
          </a:ln>
        </p:spPr>
      </p:pic>
      <p:sp>
        <p:nvSpPr>
          <p:cNvPr id="1069" name="Google Shape;1069;p42"/>
          <p:cNvSpPr/>
          <p:nvPr/>
        </p:nvSpPr>
        <p:spPr>
          <a:xfrm>
            <a:off x="2971800" y="2239963"/>
            <a:ext cx="3810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0" name="Google Shape;1070;p42"/>
          <p:cNvSpPr/>
          <p:nvPr/>
        </p:nvSpPr>
        <p:spPr>
          <a:xfrm>
            <a:off x="5105400" y="2239963"/>
            <a:ext cx="381000" cy="304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71" name="Google Shape;1071;p42"/>
          <p:cNvSpPr txBox="1"/>
          <p:nvPr/>
        </p:nvSpPr>
        <p:spPr>
          <a:xfrm>
            <a:off x="2667000" y="2773214"/>
            <a:ext cx="845551" cy="52322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72" name="Google Shape;1072;p42"/>
          <p:cNvSpPr txBox="1"/>
          <p:nvPr/>
        </p:nvSpPr>
        <p:spPr>
          <a:xfrm>
            <a:off x="2863850" y="3698875"/>
            <a:ext cx="327025"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u</a:t>
            </a:r>
            <a:endParaRPr/>
          </a:p>
        </p:txBody>
      </p:sp>
      <p:sp>
        <p:nvSpPr>
          <p:cNvPr id="1073" name="Google Shape;1073;p42"/>
          <p:cNvSpPr txBox="1"/>
          <p:nvPr/>
        </p:nvSpPr>
        <p:spPr>
          <a:xfrm>
            <a:off x="3297238" y="3714750"/>
            <a:ext cx="29845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v</a:t>
            </a:r>
            <a:endParaRPr/>
          </a:p>
        </p:txBody>
      </p:sp>
      <p:sp>
        <p:nvSpPr>
          <p:cNvPr id="1074" name="Google Shape;1074;p42"/>
          <p:cNvSpPr txBox="1"/>
          <p:nvPr/>
        </p:nvSpPr>
        <p:spPr>
          <a:xfrm>
            <a:off x="4087173" y="1839158"/>
            <a:ext cx="3532827" cy="369332"/>
          </a:xfrm>
          <a:prstGeom prst="rect">
            <a:avLst/>
          </a:prstGeom>
          <a:solidFill>
            <a:srgbClr val="F2DADA"/>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Membership is not binary any more</a:t>
            </a:r>
            <a:endParaRPr/>
          </a:p>
        </p:txBody>
      </p:sp>
      <p:sp>
        <p:nvSpPr>
          <p:cNvPr id="1075" name="Google Shape;1075;p42"/>
          <p:cNvSpPr txBox="1"/>
          <p:nvPr/>
        </p:nvSpPr>
        <p:spPr>
          <a:xfrm>
            <a:off x="2371597" y="5712178"/>
            <a:ext cx="17833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Let us define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From AGM to BigCLAM (2)</a:t>
            </a:r>
            <a:endParaRPr/>
          </a:p>
        </p:txBody>
      </p:sp>
      <p:sp>
        <p:nvSpPr>
          <p:cNvPr id="1082" name="Google Shape;1082;p43"/>
          <p:cNvSpPr txBox="1"/>
          <p:nvPr>
            <p:ph idx="1" type="body"/>
          </p:nvPr>
        </p:nvSpPr>
        <p:spPr>
          <a:xfrm>
            <a:off x="457200" y="1295400"/>
            <a:ext cx="8229600" cy="525780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083" name="Google Shape;1083;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grpSp>
        <p:nvGrpSpPr>
          <p:cNvPr id="1084" name="Google Shape;1084;p43"/>
          <p:cNvGrpSpPr/>
          <p:nvPr/>
        </p:nvGrpSpPr>
        <p:grpSpPr>
          <a:xfrm>
            <a:off x="2584450" y="4228391"/>
            <a:ext cx="4067175" cy="2255838"/>
            <a:chOff x="2584189" y="4578705"/>
            <a:chExt cx="4066781" cy="2255986"/>
          </a:xfrm>
        </p:grpSpPr>
        <p:pic>
          <p:nvPicPr>
            <p:cNvPr id="1085" name="Google Shape;1085;p43"/>
            <p:cNvPicPr preferRelativeResize="0"/>
            <p:nvPr/>
          </p:nvPicPr>
          <p:blipFill rotWithShape="1">
            <a:blip r:embed="rId4">
              <a:alphaModFix/>
            </a:blip>
            <a:srcRect b="0" l="0" r="0" t="0"/>
            <a:stretch/>
          </p:blipFill>
          <p:spPr>
            <a:xfrm>
              <a:off x="2779058" y="4731105"/>
              <a:ext cx="3871912" cy="2103586"/>
            </a:xfrm>
            <a:prstGeom prst="rect">
              <a:avLst/>
            </a:prstGeom>
            <a:noFill/>
            <a:ln>
              <a:noFill/>
            </a:ln>
          </p:spPr>
        </p:pic>
        <p:sp>
          <p:nvSpPr>
            <p:cNvPr id="1086" name="Google Shape;1086;p43"/>
            <p:cNvSpPr/>
            <p:nvPr/>
          </p:nvSpPr>
          <p:spPr>
            <a:xfrm>
              <a:off x="2888959" y="4578705"/>
              <a:ext cx="380963" cy="3048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7" name="Google Shape;1087;p43"/>
            <p:cNvSpPr/>
            <p:nvPr/>
          </p:nvSpPr>
          <p:spPr>
            <a:xfrm>
              <a:off x="5022353" y="4578705"/>
              <a:ext cx="380963" cy="30482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8" name="Google Shape;1088;p43"/>
            <p:cNvSpPr txBox="1"/>
            <p:nvPr/>
          </p:nvSpPr>
          <p:spPr>
            <a:xfrm>
              <a:off x="2584189" y="5112105"/>
              <a:ext cx="845551" cy="523220"/>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089" name="Google Shape;1089;p43"/>
            <p:cNvSpPr txBox="1"/>
            <p:nvPr/>
          </p:nvSpPr>
          <p:spPr>
            <a:xfrm>
              <a:off x="2780979" y="6038168"/>
              <a:ext cx="32733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u</a:t>
              </a:r>
              <a:endParaRPr/>
            </a:p>
          </p:txBody>
        </p:sp>
        <p:sp>
          <p:nvSpPr>
            <p:cNvPr id="1090" name="Google Shape;1090;p43"/>
            <p:cNvSpPr txBox="1"/>
            <p:nvPr/>
          </p:nvSpPr>
          <p:spPr>
            <a:xfrm>
              <a:off x="3214275" y="6053581"/>
              <a:ext cx="29848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chemeClr val="dk1"/>
                  </a:solidFill>
                  <a:latin typeface="Times New Roman"/>
                  <a:ea typeface="Times New Roman"/>
                  <a:cs typeface="Times New Roman"/>
                  <a:sym typeface="Times New Roman"/>
                </a:rPr>
                <a:t>v</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1096" name="Google Shape;1096;p44"/>
          <p:cNvSpPr txBox="1"/>
          <p:nvPr/>
        </p:nvSpPr>
        <p:spPr>
          <a:xfrm>
            <a:off x="304800" y="3488665"/>
            <a:ext cx="1080745" cy="646331"/>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aphicFrame>
        <p:nvGraphicFramePr>
          <p:cNvPr id="1097" name="Google Shape;1097;p44"/>
          <p:cNvGraphicFramePr/>
          <p:nvPr/>
        </p:nvGraphicFramePr>
        <p:xfrm>
          <a:off x="1295400" y="2139950"/>
          <a:ext cx="3000000" cy="3000000"/>
        </p:xfrm>
        <a:graphic>
          <a:graphicData uri="http://schemas.openxmlformats.org/drawingml/2006/table">
            <a:tbl>
              <a:tblPr bandRow="1">
                <a:noFill/>
                <a:tableStyleId>{ED979040-26EE-4396-BCCC-B44E10BF3EA2}</a:tableStyleId>
              </a:tblPr>
              <a:tblGrid>
                <a:gridCol w="210075"/>
                <a:gridCol w="210075"/>
                <a:gridCol w="210075"/>
                <a:gridCol w="210075"/>
                <a:gridCol w="210075"/>
                <a:gridCol w="210075"/>
                <a:gridCol w="210075"/>
                <a:gridCol w="210075"/>
                <a:gridCol w="210075"/>
              </a:tblGrid>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1"/>
                    </a:solidFill>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chemeClr val="accent2"/>
                    </a:solidFill>
                  </a:tcPr>
                </a:tc>
                <a:tc>
                  <a:txBody>
                    <a:bodyPr/>
                    <a:lstStyle/>
                    <a:p>
                      <a:pPr indent="0" lvl="0" marL="0" marR="0" rtl="0" algn="l">
                        <a:spcBef>
                          <a:spcPts val="0"/>
                        </a:spcBef>
                        <a:spcAft>
                          <a:spcPts val="0"/>
                        </a:spcAft>
                        <a:buNone/>
                      </a:pPr>
                      <a:r>
                        <a:rPr lang="en-US" sz="100"/>
                        <a:t>j</a:t>
                      </a:r>
                      <a:endParaRPr/>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33725">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t/>
                      </a:r>
                      <a:endParaRPr sz="100"/>
                    </a:p>
                  </a:txBody>
                  <a:tcPr marT="0" marB="0" marR="0" marL="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098" name="Google Shape;1098;p44"/>
          <p:cNvSpPr txBox="1"/>
          <p:nvPr/>
        </p:nvSpPr>
        <p:spPr>
          <a:xfrm>
            <a:off x="1474786" y="1498260"/>
            <a:ext cx="1531937"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Communities</a:t>
            </a:r>
            <a:endParaRPr/>
          </a:p>
        </p:txBody>
      </p:sp>
      <p:sp>
        <p:nvSpPr>
          <p:cNvPr id="1099" name="Google Shape;1099;p44"/>
          <p:cNvSpPr txBox="1"/>
          <p:nvPr/>
        </p:nvSpPr>
        <p:spPr>
          <a:xfrm rot="-5400000">
            <a:off x="225687" y="2590803"/>
            <a:ext cx="8509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Nodes</a:t>
            </a:r>
            <a:endParaRPr/>
          </a:p>
        </p:txBody>
      </p:sp>
      <p:cxnSp>
        <p:nvCxnSpPr>
          <p:cNvPr id="1100" name="Google Shape;1100;p44"/>
          <p:cNvCxnSpPr/>
          <p:nvPr/>
        </p:nvCxnSpPr>
        <p:spPr>
          <a:xfrm flipH="1" rot="10800000">
            <a:off x="679450" y="5199063"/>
            <a:ext cx="608013" cy="604837"/>
          </a:xfrm>
          <a:prstGeom prst="straightConnector1">
            <a:avLst/>
          </a:prstGeom>
          <a:noFill/>
          <a:ln cap="flat" cmpd="sng" w="28575">
            <a:solidFill>
              <a:schemeClr val="dk1"/>
            </a:solidFill>
            <a:prstDash val="solid"/>
            <a:round/>
            <a:headEnd len="sm" w="sm" type="none"/>
            <a:tailEnd len="med" w="med" type="stealth"/>
          </a:ln>
        </p:spPr>
      </p:cxnSp>
      <p:sp>
        <p:nvSpPr>
          <p:cNvPr id="1101" name="Google Shape;1101;p44"/>
          <p:cNvSpPr txBox="1"/>
          <p:nvPr/>
        </p:nvSpPr>
        <p:spPr>
          <a:xfrm>
            <a:off x="228600" y="5698465"/>
            <a:ext cx="1927131" cy="1007135"/>
          </a:xfrm>
          <a:prstGeom prst="rect">
            <a:avLst/>
          </a:prstGeom>
          <a:blipFill rotWithShape="1">
            <a:blip r:embed="rId4">
              <a:alphaModFix/>
            </a:blip>
            <a:stretch>
              <a:fillRect b="-9090" l="-2847"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1102" name="Google Shape;1102;p44"/>
          <p:cNvCxnSpPr/>
          <p:nvPr/>
        </p:nvCxnSpPr>
        <p:spPr>
          <a:xfrm rot="10800000">
            <a:off x="3048000" y="4251325"/>
            <a:ext cx="990600" cy="1387475"/>
          </a:xfrm>
          <a:prstGeom prst="straightConnector1">
            <a:avLst/>
          </a:prstGeom>
          <a:noFill/>
          <a:ln cap="flat" cmpd="sng" w="28575">
            <a:solidFill>
              <a:schemeClr val="dk1"/>
            </a:solidFill>
            <a:prstDash val="solid"/>
            <a:round/>
            <a:headEnd len="sm" w="sm" type="none"/>
            <a:tailEnd len="med" w="med" type="stealth"/>
          </a:ln>
        </p:spPr>
      </p:cxnSp>
      <p:sp>
        <p:nvSpPr>
          <p:cNvPr id="1103" name="Google Shape;1103;p44"/>
          <p:cNvSpPr txBox="1"/>
          <p:nvPr/>
        </p:nvSpPr>
        <p:spPr>
          <a:xfrm>
            <a:off x="3200400" y="5486400"/>
            <a:ext cx="1846916" cy="1284134"/>
          </a:xfrm>
          <a:prstGeom prst="rect">
            <a:avLst/>
          </a:prstGeom>
          <a:blipFill rotWithShape="1">
            <a:blip r:embed="rId5">
              <a:alphaModFix/>
            </a:blip>
            <a:stretch>
              <a:fillRect b="-6634" l="-2639" r="-1648"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04" name="Google Shape;1104;p44"/>
          <p:cNvSpPr txBox="1"/>
          <p:nvPr/>
        </p:nvSpPr>
        <p:spPr>
          <a:xfrm>
            <a:off x="3657600" y="1904998"/>
            <a:ext cx="5486400" cy="3899371"/>
          </a:xfrm>
          <a:prstGeom prst="rect">
            <a:avLst/>
          </a:prstGeom>
          <a:blipFill rotWithShape="1">
            <a:blip r:embed="rId6">
              <a:alphaModFix/>
            </a:blip>
            <a:stretch>
              <a:fillRect b="0" l="0" r="-776"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05" name="Google Shape;1105;p44"/>
          <p:cNvSpPr txBox="1"/>
          <p:nvPr/>
        </p:nvSpPr>
        <p:spPr>
          <a:xfrm>
            <a:off x="989394" y="3928031"/>
            <a:ext cx="306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u</a:t>
            </a:r>
            <a:endParaRPr/>
          </a:p>
        </p:txBody>
      </p:sp>
      <p:sp>
        <p:nvSpPr>
          <p:cNvPr id="1106" name="Google Shape;1106;p44"/>
          <p:cNvSpPr txBox="1"/>
          <p:nvPr/>
        </p:nvSpPr>
        <p:spPr>
          <a:xfrm>
            <a:off x="983456" y="4852030"/>
            <a:ext cx="3064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v</a:t>
            </a:r>
            <a:endParaRPr/>
          </a:p>
        </p:txBody>
      </p:sp>
      <p:sp>
        <p:nvSpPr>
          <p:cNvPr id="1107" name="Google Shape;1107;p44"/>
          <p:cNvSpPr txBox="1"/>
          <p:nvPr/>
        </p:nvSpPr>
        <p:spPr>
          <a:xfrm>
            <a:off x="1232298" y="1771374"/>
            <a:ext cx="3177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A</a:t>
            </a:r>
            <a:endParaRPr/>
          </a:p>
        </p:txBody>
      </p:sp>
      <p:sp>
        <p:nvSpPr>
          <p:cNvPr id="1108" name="Google Shape;1108;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FF0000"/>
              </a:buClr>
              <a:buSzPts val="3600"/>
              <a:buFont typeface="Calibri"/>
              <a:buNone/>
            </a:pPr>
            <a:r>
              <a:rPr lang="en-US" sz="3600">
                <a:solidFill>
                  <a:srgbClr val="FF0000"/>
                </a:solidFill>
              </a:rPr>
              <a:t>Community Membership Strength Matrix </a:t>
            </a:r>
            <a:r>
              <a:rPr b="1" i="1" lang="en-US" sz="3600">
                <a:solidFill>
                  <a:srgbClr val="FF0000"/>
                </a:solidFill>
              </a:rPr>
              <a:t>F</a:t>
            </a:r>
            <a:endParaRPr/>
          </a:p>
        </p:txBody>
      </p:sp>
      <p:sp>
        <p:nvSpPr>
          <p:cNvPr id="1109" name="Google Shape;1109;p44"/>
          <p:cNvSpPr txBox="1"/>
          <p:nvPr/>
        </p:nvSpPr>
        <p:spPr>
          <a:xfrm>
            <a:off x="993869" y="2992457"/>
            <a:ext cx="2375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Calibri"/>
                <a:ea typeface="Calibri"/>
                <a:cs typeface="Calibri"/>
                <a:sym typeface="Calibri"/>
              </a:rPr>
              <a:t>i</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4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From AGM to BigCLAM</a:t>
            </a:r>
            <a:endParaRPr>
              <a:solidFill>
                <a:srgbClr val="337ED8"/>
              </a:solidFill>
            </a:endParaRPr>
          </a:p>
        </p:txBody>
      </p:sp>
      <p:sp>
        <p:nvSpPr>
          <p:cNvPr id="1115" name="Google Shape;1115;p45"/>
          <p:cNvSpPr txBox="1"/>
          <p:nvPr>
            <p:ph idx="1" type="body"/>
          </p:nvPr>
        </p:nvSpPr>
        <p:spPr>
          <a:xfrm>
            <a:off x="457200" y="1295425"/>
            <a:ext cx="8686800" cy="3484500"/>
          </a:xfrm>
          <a:prstGeom prst="rect">
            <a:avLst/>
          </a:prstGeom>
          <a:blipFill rotWithShape="1">
            <a:blip r:embed="rId3">
              <a:alphaModFix/>
            </a:blip>
            <a:stretch>
              <a:fillRect b="-2976" l="0" r="0" t="-2276"/>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116" name="Google Shape;1116;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
        <p:nvSpPr>
          <p:cNvPr id="1117" name="Google Shape;1117;p45"/>
          <p:cNvSpPr txBox="1"/>
          <p:nvPr/>
        </p:nvSpPr>
        <p:spPr>
          <a:xfrm>
            <a:off x="183136" y="4548948"/>
            <a:ext cx="705578" cy="4616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18" name="Google Shape;1118;p45"/>
          <p:cNvSpPr txBox="1"/>
          <p:nvPr/>
        </p:nvSpPr>
        <p:spPr>
          <a:xfrm>
            <a:off x="183136" y="5100644"/>
            <a:ext cx="695960" cy="461665"/>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19" name="Google Shape;1119;p45"/>
          <p:cNvSpPr txBox="1"/>
          <p:nvPr/>
        </p:nvSpPr>
        <p:spPr>
          <a:xfrm>
            <a:off x="3314354" y="4595999"/>
            <a:ext cx="5524846" cy="1576201"/>
          </a:xfrm>
          <a:prstGeom prst="rect">
            <a:avLst/>
          </a:prstGeom>
          <a:blipFill rotWithShape="1">
            <a:blip r:embed="rId6">
              <a:alphaModFix/>
            </a:blip>
            <a:stretch>
              <a:fillRect b="0" l="-1764" r="0" t="-270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20" name="Google Shape;1120;p45"/>
          <p:cNvSpPr txBox="1"/>
          <p:nvPr/>
        </p:nvSpPr>
        <p:spPr>
          <a:xfrm>
            <a:off x="183136" y="5652340"/>
            <a:ext cx="737638" cy="461665"/>
          </a:xfrm>
          <a:prstGeom prst="rect">
            <a:avLst/>
          </a:pr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21" name="Google Shape;1121;p45"/>
          <p:cNvSpPr txBox="1"/>
          <p:nvPr/>
        </p:nvSpPr>
        <p:spPr>
          <a:xfrm>
            <a:off x="685800" y="6135688"/>
            <a:ext cx="2466975" cy="64611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8000"/>
                </a:solidFill>
                <a:latin typeface="Arial"/>
                <a:ea typeface="Arial"/>
                <a:cs typeface="Arial"/>
                <a:sym typeface="Arial"/>
              </a:rPr>
              <a:t>Node community </a:t>
            </a:r>
            <a:br>
              <a:rPr lang="en-US" sz="1800">
                <a:solidFill>
                  <a:srgbClr val="008000"/>
                </a:solidFill>
                <a:latin typeface="Arial"/>
                <a:ea typeface="Arial"/>
                <a:cs typeface="Arial"/>
                <a:sym typeface="Arial"/>
              </a:rPr>
            </a:br>
            <a:r>
              <a:rPr lang="en-US" sz="1800">
                <a:solidFill>
                  <a:srgbClr val="008000"/>
                </a:solidFill>
                <a:latin typeface="Arial"/>
                <a:ea typeface="Arial"/>
                <a:cs typeface="Arial"/>
                <a:sym typeface="Arial"/>
              </a:rPr>
              <a:t>membership strengths</a:t>
            </a:r>
            <a:endParaRPr/>
          </a:p>
        </p:txBody>
      </p:sp>
      <p:graphicFrame>
        <p:nvGraphicFramePr>
          <p:cNvPr id="1122" name="Google Shape;1122;p45"/>
          <p:cNvGraphicFramePr/>
          <p:nvPr/>
        </p:nvGraphicFramePr>
        <p:xfrm>
          <a:off x="838200" y="4611688"/>
          <a:ext cx="3000000" cy="3000000"/>
        </p:xfrm>
        <a:graphic>
          <a:graphicData uri="http://schemas.openxmlformats.org/drawingml/2006/table">
            <a:tbl>
              <a:tblPr bandRow="1">
                <a:noFill/>
                <a:tableStyleId>{8F1B7163-B11B-4A4E-9DF8-8E500299D7BC}</a:tableStyleId>
              </a:tblPr>
              <a:tblGrid>
                <a:gridCol w="550475"/>
                <a:gridCol w="550475"/>
                <a:gridCol w="550475"/>
                <a:gridCol w="550475"/>
              </a:tblGrid>
              <a:tr h="371475">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1.2</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0.2</a:t>
                      </a:r>
                      <a:endParaRPr/>
                    </a:p>
                  </a:txBody>
                  <a:tcPr marT="45800" marB="45800" marR="91425" marL="91425"/>
                </a:tc>
              </a:tr>
            </a:tbl>
          </a:graphicData>
        </a:graphic>
      </p:graphicFrame>
      <p:graphicFrame>
        <p:nvGraphicFramePr>
          <p:cNvPr id="1123" name="Google Shape;1123;p45"/>
          <p:cNvGraphicFramePr/>
          <p:nvPr/>
        </p:nvGraphicFramePr>
        <p:xfrm>
          <a:off x="838200" y="5181600"/>
          <a:ext cx="3000000" cy="3000000"/>
        </p:xfrm>
        <a:graphic>
          <a:graphicData uri="http://schemas.openxmlformats.org/drawingml/2006/table">
            <a:tbl>
              <a:tblPr bandRow="1">
                <a:noFill/>
                <a:tableStyleId>{8F1B7163-B11B-4A4E-9DF8-8E500299D7BC}</a:tableStyleId>
              </a:tblPr>
              <a:tblGrid>
                <a:gridCol w="550475"/>
                <a:gridCol w="550475"/>
                <a:gridCol w="550475"/>
                <a:gridCol w="550475"/>
              </a:tblGrid>
              <a:tr h="371475">
                <a:tc>
                  <a:txBody>
                    <a:bodyPr/>
                    <a:lstStyle/>
                    <a:p>
                      <a:pPr indent="0" lvl="0" marL="0" marR="0" rtl="0" algn="ctr">
                        <a:spcBef>
                          <a:spcPts val="0"/>
                        </a:spcBef>
                        <a:spcAft>
                          <a:spcPts val="0"/>
                        </a:spcAft>
                        <a:buNone/>
                      </a:pPr>
                      <a:r>
                        <a:rPr lang="en-US" sz="1800">
                          <a:latin typeface="Arial"/>
                          <a:ea typeface="Arial"/>
                          <a:cs typeface="Arial"/>
                          <a:sym typeface="Arial"/>
                        </a:rPr>
                        <a:t>0.5</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0.8</a:t>
                      </a:r>
                      <a:endParaRPr/>
                    </a:p>
                  </a:txBody>
                  <a:tcPr marT="45800" marB="45800" marR="91425" marL="91425"/>
                </a:tc>
              </a:tr>
            </a:tbl>
          </a:graphicData>
        </a:graphic>
      </p:graphicFrame>
      <p:graphicFrame>
        <p:nvGraphicFramePr>
          <p:cNvPr id="1124" name="Google Shape;1124;p45"/>
          <p:cNvGraphicFramePr/>
          <p:nvPr/>
        </p:nvGraphicFramePr>
        <p:xfrm>
          <a:off x="838200" y="5800725"/>
          <a:ext cx="3000000" cy="3000000"/>
        </p:xfrm>
        <a:graphic>
          <a:graphicData uri="http://schemas.openxmlformats.org/drawingml/2006/table">
            <a:tbl>
              <a:tblPr bandRow="1">
                <a:noFill/>
                <a:tableStyleId>{8F1B7163-B11B-4A4E-9DF8-8E500299D7BC}</a:tableStyleId>
              </a:tblPr>
              <a:tblGrid>
                <a:gridCol w="550475"/>
                <a:gridCol w="550475"/>
                <a:gridCol w="550475"/>
                <a:gridCol w="550475"/>
              </a:tblGrid>
              <a:tr h="371475">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1.8</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1</a:t>
                      </a:r>
                      <a:endParaRPr/>
                    </a:p>
                  </a:txBody>
                  <a:tcPr marT="45800" marB="45800" marR="91425" marL="91425"/>
                </a:tc>
                <a:tc>
                  <a:txBody>
                    <a:bodyPr/>
                    <a:lstStyle/>
                    <a:p>
                      <a:pPr indent="0" lvl="0" marL="0" marR="0" rtl="0" algn="ctr">
                        <a:spcBef>
                          <a:spcPts val="0"/>
                        </a:spcBef>
                        <a:spcAft>
                          <a:spcPts val="0"/>
                        </a:spcAft>
                        <a:buNone/>
                      </a:pPr>
                      <a:r>
                        <a:rPr lang="en-US" sz="1800">
                          <a:latin typeface="Arial"/>
                          <a:ea typeface="Arial"/>
                          <a:cs typeface="Arial"/>
                          <a:sym typeface="Arial"/>
                        </a:rPr>
                        <a:t>0</a:t>
                      </a:r>
                      <a:endParaRPr/>
                    </a:p>
                  </a:txBody>
                  <a:tcPr marT="45800" marB="45800" marR="91425" marL="91425"/>
                </a:tc>
              </a:tr>
            </a:tbl>
          </a:graphicData>
        </a:graphic>
      </p:graphicFrame>
      <p:sp>
        <p:nvSpPr>
          <p:cNvPr id="1125" name="Google Shape;1125;p45"/>
          <p:cNvSpPr txBox="1"/>
          <p:nvPr/>
        </p:nvSpPr>
        <p:spPr>
          <a:xfrm>
            <a:off x="6860963" y="5398788"/>
            <a:ext cx="178459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1-exp(-(1.2*1.8))</a:t>
            </a:r>
            <a:endParaRPr/>
          </a:p>
        </p:txBody>
      </p:sp>
      <p:sp>
        <p:nvSpPr>
          <p:cNvPr id="1126" name="Google Shape;1126;p45"/>
          <p:cNvSpPr txBox="1"/>
          <p:nvPr/>
        </p:nvSpPr>
        <p:spPr>
          <a:xfrm>
            <a:off x="7208321" y="4641281"/>
            <a:ext cx="126348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0.2 x 0..8</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46"/>
          <p:cNvSpPr/>
          <p:nvPr/>
        </p:nvSpPr>
        <p:spPr>
          <a:xfrm>
            <a:off x="809625" y="4718050"/>
            <a:ext cx="7953375" cy="1835150"/>
          </a:xfrm>
          <a:prstGeom prst="rect">
            <a:avLst/>
          </a:prstGeom>
          <a:solidFill>
            <a:srgbClr val="DAE5F1"/>
          </a:solidFill>
          <a:ln cap="flat" cmpd="sng" w="38100">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800">
              <a:solidFill>
                <a:schemeClr val="dk1"/>
              </a:solidFill>
              <a:latin typeface="Arial"/>
              <a:ea typeface="Arial"/>
              <a:cs typeface="Arial"/>
              <a:sym typeface="Arial"/>
            </a:endParaRPr>
          </a:p>
        </p:txBody>
      </p:sp>
      <p:sp>
        <p:nvSpPr>
          <p:cNvPr id="1133" name="Google Shape;1133;p4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BigCLAM: How to find </a:t>
            </a:r>
            <a:r>
              <a:rPr b="1" i="1" lang="en-US">
                <a:solidFill>
                  <a:srgbClr val="337ED8"/>
                </a:solidFill>
              </a:rPr>
              <a:t>F</a:t>
            </a:r>
            <a:endParaRPr/>
          </a:p>
        </p:txBody>
      </p:sp>
      <p:sp>
        <p:nvSpPr>
          <p:cNvPr id="1134" name="Google Shape;1134;p46"/>
          <p:cNvSpPr txBox="1"/>
          <p:nvPr>
            <p:ph idx="1" type="body"/>
          </p:nvPr>
        </p:nvSpPr>
        <p:spPr>
          <a:xfrm>
            <a:off x="457200" y="1295400"/>
            <a:ext cx="8686800" cy="5257801"/>
          </a:xfrm>
          <a:prstGeom prst="rect">
            <a:avLst/>
          </a:prstGeom>
          <a:blipFill rotWithShape="1">
            <a:blip r:embed="rId3">
              <a:alphaModFix/>
            </a:blip>
            <a:stretch>
              <a:fillRect b="0" l="-631" r="0" t="-579"/>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135" name="Google Shape;1135;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136" name="Google Shape;1136;p46"/>
          <p:cNvPicPr preferRelativeResize="0"/>
          <p:nvPr/>
        </p:nvPicPr>
        <p:blipFill rotWithShape="1">
          <a:blip r:embed="rId4">
            <a:alphaModFix/>
          </a:blip>
          <a:srcRect b="0" l="0" r="0" t="0"/>
          <a:stretch/>
        </p:blipFill>
        <p:spPr>
          <a:xfrm>
            <a:off x="914400" y="5321300"/>
            <a:ext cx="7620000" cy="1003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4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BigCLAM: V1.0</a:t>
            </a:r>
            <a:endParaRPr/>
          </a:p>
        </p:txBody>
      </p:sp>
      <p:sp>
        <p:nvSpPr>
          <p:cNvPr id="1143" name="Google Shape;1143;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144" name="Google Shape;1144;p47"/>
          <p:cNvPicPr preferRelativeResize="0"/>
          <p:nvPr/>
        </p:nvPicPr>
        <p:blipFill rotWithShape="1">
          <a:blip r:embed="rId3">
            <a:alphaModFix/>
          </a:blip>
          <a:srcRect b="0" l="0" r="0" t="0"/>
          <a:stretch/>
        </p:blipFill>
        <p:spPr>
          <a:xfrm>
            <a:off x="933450" y="2819400"/>
            <a:ext cx="7360202" cy="1154973"/>
          </a:xfrm>
          <a:prstGeom prst="rect">
            <a:avLst/>
          </a:prstGeom>
          <a:noFill/>
          <a:ln>
            <a:noFill/>
          </a:ln>
        </p:spPr>
      </p:pic>
      <p:pic>
        <p:nvPicPr>
          <p:cNvPr id="1145" name="Google Shape;1145;p47"/>
          <p:cNvPicPr preferRelativeResize="0"/>
          <p:nvPr/>
        </p:nvPicPr>
        <p:blipFill rotWithShape="1">
          <a:blip r:embed="rId4">
            <a:alphaModFix/>
          </a:blip>
          <a:srcRect b="0" l="0" r="0" t="0"/>
          <a:stretch/>
        </p:blipFill>
        <p:spPr>
          <a:xfrm>
            <a:off x="762000" y="1295400"/>
            <a:ext cx="7531652" cy="975579"/>
          </a:xfrm>
          <a:prstGeom prst="rect">
            <a:avLst/>
          </a:prstGeom>
          <a:noFill/>
          <a:ln>
            <a:noFill/>
          </a:ln>
        </p:spPr>
      </p:pic>
      <p:sp>
        <p:nvSpPr>
          <p:cNvPr id="1146" name="Google Shape;1146;p47"/>
          <p:cNvSpPr/>
          <p:nvPr/>
        </p:nvSpPr>
        <p:spPr>
          <a:xfrm>
            <a:off x="6896155" y="4154269"/>
            <a:ext cx="2095445" cy="646331"/>
          </a:xfrm>
          <a:prstGeom prst="rect">
            <a:avLst/>
          </a:prstGeom>
          <a:blipFill rotWithShape="1">
            <a:blip r:embed="rId5">
              <a:alphaModFix/>
            </a:blip>
            <a:stretch>
              <a:fillRect b="-13082" l="-2325" r="-1451" t="-3735"/>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147" name="Google Shape;1147;p47"/>
          <p:cNvSpPr txBox="1"/>
          <p:nvPr>
            <p:ph idx="1" type="body"/>
          </p:nvPr>
        </p:nvSpPr>
        <p:spPr>
          <a:xfrm>
            <a:off x="457200" y="2269163"/>
            <a:ext cx="8678932" cy="4588837"/>
          </a:xfrm>
          <a:prstGeom prst="rect">
            <a:avLst/>
          </a:prstGeom>
          <a:blipFill rotWithShape="1">
            <a:blip r:embed="rId6">
              <a:alphaModFix/>
            </a:blip>
            <a:stretch>
              <a:fillRect b="-3716" l="0" r="0" t="-530"/>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4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BigCLAM: V2.0</a:t>
            </a:r>
            <a:endParaRPr/>
          </a:p>
        </p:txBody>
      </p:sp>
      <p:sp>
        <p:nvSpPr>
          <p:cNvPr id="1154" name="Google Shape;1154;p48"/>
          <p:cNvSpPr txBox="1"/>
          <p:nvPr>
            <p:ph idx="1" type="body"/>
          </p:nvPr>
        </p:nvSpPr>
        <p:spPr>
          <a:xfrm>
            <a:off x="457200" y="1295400"/>
            <a:ext cx="8229600" cy="5562600"/>
          </a:xfrm>
          <a:prstGeom prst="rect">
            <a:avLst/>
          </a:prstGeom>
          <a:blipFill rotWithShape="1">
            <a:blip r:embed="rId3">
              <a:alphaModFix/>
            </a:blip>
            <a:stretch>
              <a:fillRect b="0" l="0" r="-1703" t="-657"/>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155" name="Google Shape;1155;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156" name="Google Shape;1156;p48"/>
          <p:cNvPicPr preferRelativeResize="0"/>
          <p:nvPr/>
        </p:nvPicPr>
        <p:blipFill rotWithShape="1">
          <a:blip r:embed="rId4">
            <a:alphaModFix/>
          </a:blip>
          <a:srcRect b="0" l="0" r="0" t="0"/>
          <a:stretch/>
        </p:blipFill>
        <p:spPr>
          <a:xfrm>
            <a:off x="990600" y="2219325"/>
            <a:ext cx="6877050" cy="1057275"/>
          </a:xfrm>
          <a:prstGeom prst="rect">
            <a:avLst/>
          </a:prstGeom>
          <a:noFill/>
          <a:ln>
            <a:noFill/>
          </a:ln>
        </p:spPr>
      </p:pic>
      <p:sp>
        <p:nvSpPr>
          <p:cNvPr id="1157" name="Google Shape;1157;p48"/>
          <p:cNvSpPr txBox="1"/>
          <p:nvPr/>
        </p:nvSpPr>
        <p:spPr>
          <a:xfrm>
            <a:off x="4429125" y="1477978"/>
            <a:ext cx="274709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(By examining the F matrix)</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5"/>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Protein-Protein Interactions</a:t>
            </a:r>
            <a:endParaRPr>
              <a:solidFill>
                <a:srgbClr val="337ED8"/>
              </a:solidFill>
            </a:endParaRPr>
          </a:p>
        </p:txBody>
      </p:sp>
      <p:sp>
        <p:nvSpPr>
          <p:cNvPr id="135" name="Google Shape;1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id="136" name="Google Shape;136;p5"/>
          <p:cNvPicPr preferRelativeResize="0"/>
          <p:nvPr/>
        </p:nvPicPr>
        <p:blipFill rotWithShape="1">
          <a:blip r:embed="rId3">
            <a:alphaModFix/>
          </a:blip>
          <a:srcRect b="0" l="0" r="0" t="0"/>
          <a:stretch/>
        </p:blipFill>
        <p:spPr>
          <a:xfrm>
            <a:off x="701675" y="1143000"/>
            <a:ext cx="6232525" cy="5632450"/>
          </a:xfrm>
          <a:prstGeom prst="rect">
            <a:avLst/>
          </a:prstGeom>
          <a:noFill/>
          <a:ln>
            <a:noFill/>
          </a:ln>
        </p:spPr>
      </p:pic>
      <p:sp>
        <p:nvSpPr>
          <p:cNvPr id="137" name="Google Shape;137;p5"/>
          <p:cNvSpPr txBox="1"/>
          <p:nvPr/>
        </p:nvSpPr>
        <p:spPr>
          <a:xfrm>
            <a:off x="609600" y="1574800"/>
            <a:ext cx="3227388" cy="523875"/>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Functional modules</a:t>
            </a:r>
            <a:endParaRPr b="1" sz="2800">
              <a:solidFill>
                <a:schemeClr val="lt1"/>
              </a:solidFill>
              <a:latin typeface="Calibri"/>
              <a:ea typeface="Calibri"/>
              <a:cs typeface="Calibri"/>
              <a:sym typeface="Calibri"/>
            </a:endParaRPr>
          </a:p>
        </p:txBody>
      </p:sp>
      <p:cxnSp>
        <p:nvCxnSpPr>
          <p:cNvPr id="138" name="Google Shape;138;p5"/>
          <p:cNvCxnSpPr/>
          <p:nvPr/>
        </p:nvCxnSpPr>
        <p:spPr>
          <a:xfrm>
            <a:off x="2870200" y="2103438"/>
            <a:ext cx="558800" cy="411162"/>
          </a:xfrm>
          <a:prstGeom prst="straightConnector1">
            <a:avLst/>
          </a:prstGeom>
          <a:solidFill>
            <a:schemeClr val="dk1"/>
          </a:solidFill>
          <a:ln cap="flat" cmpd="sng" w="25400">
            <a:solidFill>
              <a:schemeClr val="dk1"/>
            </a:solidFill>
            <a:prstDash val="solid"/>
            <a:round/>
            <a:headEnd len="sm" w="sm" type="none"/>
            <a:tailEnd len="med" w="med" type="stealth"/>
          </a:ln>
        </p:spPr>
      </p:cxnSp>
      <p:sp>
        <p:nvSpPr>
          <p:cNvPr id="139" name="Google Shape;139;p5"/>
          <p:cNvSpPr txBox="1"/>
          <p:nvPr/>
        </p:nvSpPr>
        <p:spPr>
          <a:xfrm>
            <a:off x="5181600" y="6027738"/>
            <a:ext cx="39624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Proteins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Physical interactions</a:t>
            </a:r>
            <a:endParaRPr b="1" sz="2400">
              <a:solidFill>
                <a:schemeClr val="dk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4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BigClam: Scalability</a:t>
            </a:r>
            <a:endParaRPr/>
          </a:p>
        </p:txBody>
      </p:sp>
      <p:sp>
        <p:nvSpPr>
          <p:cNvPr id="1163" name="Google Shape;1163;p49"/>
          <p:cNvSpPr txBox="1"/>
          <p:nvPr>
            <p:ph idx="1" type="body"/>
          </p:nvPr>
        </p:nvSpPr>
        <p:spPr>
          <a:xfrm>
            <a:off x="457200" y="5105400"/>
            <a:ext cx="8686800" cy="16764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66"/>
              </a:buClr>
              <a:buSzPts val="3200"/>
              <a:buChar char="•"/>
            </a:pPr>
            <a:r>
              <a:rPr b="1" lang="en-US">
                <a:solidFill>
                  <a:srgbClr val="FF0066"/>
                </a:solidFill>
                <a:latin typeface="Calibri"/>
                <a:ea typeface="Calibri"/>
                <a:cs typeface="Calibri"/>
                <a:sym typeface="Calibri"/>
              </a:rPr>
              <a:t>BigCLAM takes 5 minutes for 300k node nets</a:t>
            </a:r>
            <a:endParaRPr/>
          </a:p>
          <a:p>
            <a:pPr indent="-285750" lvl="1" marL="742950" rtl="0" algn="l">
              <a:spcBef>
                <a:spcPts val="560"/>
              </a:spcBef>
              <a:spcAft>
                <a:spcPts val="0"/>
              </a:spcAft>
              <a:buClr>
                <a:schemeClr val="dk1"/>
              </a:buClr>
              <a:buSzPts val="2800"/>
              <a:buChar char="–"/>
            </a:pPr>
            <a:r>
              <a:rPr b="1" lang="en-US">
                <a:latin typeface="Calibri"/>
                <a:ea typeface="Calibri"/>
                <a:cs typeface="Calibri"/>
                <a:sym typeface="Calibri"/>
              </a:rPr>
              <a:t>Other methods take 10 days</a:t>
            </a:r>
            <a:endParaRPr/>
          </a:p>
          <a:p>
            <a:pPr indent="-342900" lvl="0" marL="342900" rtl="0" algn="l">
              <a:spcBef>
                <a:spcPts val="640"/>
              </a:spcBef>
              <a:spcAft>
                <a:spcPts val="0"/>
              </a:spcAft>
              <a:buClr>
                <a:srgbClr val="0000FF"/>
              </a:buClr>
              <a:buSzPts val="3200"/>
              <a:buChar char="•"/>
            </a:pPr>
            <a:r>
              <a:rPr b="1" lang="en-US">
                <a:solidFill>
                  <a:srgbClr val="0000FF"/>
                </a:solidFill>
                <a:latin typeface="Calibri"/>
                <a:ea typeface="Calibri"/>
                <a:cs typeface="Calibri"/>
                <a:sym typeface="Calibri"/>
              </a:rPr>
              <a:t>Can process networks with 100M edges!</a:t>
            </a:r>
            <a:endParaRPr/>
          </a:p>
        </p:txBody>
      </p:sp>
      <p:sp>
        <p:nvSpPr>
          <p:cNvPr id="1164" name="Google Shape;1164;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descr="D:\dropbox\plot_paper\jaewon-directedagm\plot\Netsize_Time.eps" id="1165" name="Google Shape;1165;p49"/>
          <p:cNvPicPr preferRelativeResize="0"/>
          <p:nvPr/>
        </p:nvPicPr>
        <p:blipFill rotWithShape="1">
          <a:blip r:embed="rId3">
            <a:alphaModFix/>
          </a:blip>
          <a:srcRect b="0" l="0" r="0" t="0"/>
          <a:stretch/>
        </p:blipFill>
        <p:spPr>
          <a:xfrm>
            <a:off x="1447800" y="1174750"/>
            <a:ext cx="5832475" cy="4083050"/>
          </a:xfrm>
          <a:prstGeom prst="rect">
            <a:avLst/>
          </a:prstGeom>
          <a:noFill/>
          <a:ln>
            <a:noFill/>
          </a:ln>
        </p:spPr>
      </p:pic>
      <p:sp>
        <p:nvSpPr>
          <p:cNvPr id="1166" name="Google Shape;1166;p49"/>
          <p:cNvSpPr/>
          <p:nvPr/>
        </p:nvSpPr>
        <p:spPr>
          <a:xfrm>
            <a:off x="2919413" y="2327275"/>
            <a:ext cx="3990975" cy="2001838"/>
          </a:xfrm>
          <a:custGeom>
            <a:rect b="b" l="l" r="r" t="t"/>
            <a:pathLst>
              <a:path extrusionOk="0" h="2000922" w="3991087">
                <a:moveTo>
                  <a:pt x="0" y="2000922"/>
                </a:moveTo>
                <a:lnTo>
                  <a:pt x="828339" y="1538344"/>
                </a:lnTo>
                <a:lnTo>
                  <a:pt x="1635162" y="1000461"/>
                </a:lnTo>
                <a:lnTo>
                  <a:pt x="2807746" y="548640"/>
                </a:lnTo>
                <a:lnTo>
                  <a:pt x="3991087" y="0"/>
                </a:lnTo>
                <a:lnTo>
                  <a:pt x="3991087" y="0"/>
                </a:lnTo>
                <a:lnTo>
                  <a:pt x="3991087" y="0"/>
                </a:lnTo>
              </a:path>
            </a:pathLst>
          </a:custGeom>
          <a:noFill/>
          <a:ln cap="flat" cmpd="sng" w="1016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7" name="Google Shape;1167;p49"/>
          <p:cNvSpPr/>
          <p:nvPr/>
        </p:nvSpPr>
        <p:spPr>
          <a:xfrm>
            <a:off x="4495800" y="4044950"/>
            <a:ext cx="2400300" cy="190500"/>
          </a:xfrm>
          <a:prstGeom prst="rect">
            <a:avLst/>
          </a:prstGeom>
          <a:solidFill>
            <a:schemeClr val="lt1"/>
          </a:solidFill>
          <a:ln cap="flat" cmpd="sng" w="9525">
            <a:solidFill>
              <a:schemeClr val="lt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5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0000"/>
              </a:buClr>
              <a:buSzPts val="4400"/>
              <a:buFont typeface="Calibri"/>
              <a:buNone/>
            </a:pPr>
            <a:r>
              <a:rPr b="1" lang="en-US">
                <a:solidFill>
                  <a:srgbClr val="FF0000"/>
                </a:solidFill>
              </a:rPr>
              <a:t>Summary of BigCLAM</a:t>
            </a:r>
            <a:endParaRPr b="1">
              <a:solidFill>
                <a:srgbClr val="FF0000"/>
              </a:solidFill>
            </a:endParaRPr>
          </a:p>
        </p:txBody>
      </p:sp>
      <p:sp>
        <p:nvSpPr>
          <p:cNvPr id="1173" name="Google Shape;1173;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lnSpcReduction="10000"/>
          </a:bodyPr>
          <a:lstStyle/>
          <a:p>
            <a:pPr indent="-342900" lvl="0" marL="342900" rtl="0" algn="l">
              <a:spcBef>
                <a:spcPts val="0"/>
              </a:spcBef>
              <a:spcAft>
                <a:spcPts val="0"/>
              </a:spcAft>
              <a:buClr>
                <a:schemeClr val="dk1"/>
              </a:buClr>
              <a:buSzPts val="3200"/>
              <a:buChar char="•"/>
            </a:pPr>
            <a:r>
              <a:rPr lang="en-US"/>
              <a:t>Given G(V, E), compute B(C,M,{</a:t>
            </a:r>
            <a:r>
              <a:rPr i="1" lang="en-US"/>
              <a:t>p</a:t>
            </a:r>
            <a:r>
              <a:rPr baseline="-25000" i="1" lang="en-US"/>
              <a:t>c</a:t>
            </a:r>
            <a:r>
              <a:rPr lang="en-US"/>
              <a:t>}) such that P(G|B) is maximum</a:t>
            </a:r>
            <a:endParaRPr/>
          </a:p>
          <a:p>
            <a:pPr indent="-285750" lvl="1" marL="742950" rtl="0" algn="l">
              <a:spcBef>
                <a:spcPts val="560"/>
              </a:spcBef>
              <a:spcAft>
                <a:spcPts val="0"/>
              </a:spcAft>
              <a:buClr>
                <a:schemeClr val="dk1"/>
              </a:buClr>
              <a:buSzPts val="2800"/>
              <a:buChar char="–"/>
            </a:pPr>
            <a:r>
              <a:rPr lang="en-US"/>
              <a:t>But it is too hard to find C, M, and {</a:t>
            </a:r>
            <a:r>
              <a:rPr i="1" lang="en-US"/>
              <a:t>p</a:t>
            </a:r>
            <a:r>
              <a:rPr baseline="-25000" i="1" lang="en-US"/>
              <a:t>c</a:t>
            </a:r>
            <a:r>
              <a:rPr lang="en-US"/>
              <a:t>} this way</a:t>
            </a:r>
            <a:endParaRPr/>
          </a:p>
          <a:p>
            <a:pPr indent="-342900" lvl="0" marL="342900" rtl="0" algn="l">
              <a:spcBef>
                <a:spcPts val="640"/>
              </a:spcBef>
              <a:spcAft>
                <a:spcPts val="0"/>
              </a:spcAft>
              <a:buClr>
                <a:schemeClr val="dk1"/>
              </a:buClr>
              <a:buSzPts val="3200"/>
              <a:buChar char="•"/>
            </a:pPr>
            <a:r>
              <a:rPr lang="en-US"/>
              <a:t>V1.0. Change to a model easier to find</a:t>
            </a:r>
            <a:endParaRPr/>
          </a:p>
          <a:p>
            <a:pPr indent="-285750" lvl="1" marL="742950" rtl="0" algn="l">
              <a:spcBef>
                <a:spcPts val="560"/>
              </a:spcBef>
              <a:spcAft>
                <a:spcPts val="0"/>
              </a:spcAft>
              <a:buClr>
                <a:schemeClr val="dk1"/>
              </a:buClr>
              <a:buSzPts val="2800"/>
              <a:buChar char="–"/>
            </a:pPr>
            <a:r>
              <a:rPr lang="en-US"/>
              <a:t>Replace C and M by F       //  binary 🡪 strength </a:t>
            </a:r>
            <a:endParaRPr/>
          </a:p>
          <a:p>
            <a:pPr indent="-285750" lvl="1" marL="742950" rtl="0" algn="l">
              <a:spcBef>
                <a:spcPts val="560"/>
              </a:spcBef>
              <a:spcAft>
                <a:spcPts val="0"/>
              </a:spcAft>
              <a:buClr>
                <a:schemeClr val="dk1"/>
              </a:buClr>
              <a:buSzPts val="2800"/>
              <a:buChar char="–"/>
            </a:pPr>
            <a:r>
              <a:rPr lang="en-US"/>
              <a:t>Define P(u,v) = 1-exp(-F</a:t>
            </a:r>
            <a:r>
              <a:rPr baseline="-25000" lang="en-US"/>
              <a:t>uA</a:t>
            </a:r>
            <a:r>
              <a:rPr lang="en-US"/>
              <a:t>F</a:t>
            </a:r>
            <a:r>
              <a:rPr baseline="-25000" lang="en-US"/>
              <a:t>vA</a:t>
            </a:r>
            <a:r>
              <a:rPr lang="en-US"/>
              <a:t>)</a:t>
            </a:r>
            <a:endParaRPr/>
          </a:p>
          <a:p>
            <a:pPr indent="-285750" lvl="1" marL="742950" rtl="0" algn="l">
              <a:spcBef>
                <a:spcPts val="560"/>
              </a:spcBef>
              <a:spcAft>
                <a:spcPts val="0"/>
              </a:spcAft>
              <a:buClr>
                <a:schemeClr val="dk1"/>
              </a:buClr>
              <a:buSzPts val="2800"/>
              <a:buChar char="–"/>
            </a:pPr>
            <a:r>
              <a:rPr lang="en-US"/>
              <a:t>Compute F such that P(G|F) is maximum</a:t>
            </a:r>
            <a:endParaRPr/>
          </a:p>
          <a:p>
            <a:pPr indent="-342900" lvl="0" marL="342900" rtl="0" algn="l">
              <a:spcBef>
                <a:spcPts val="640"/>
              </a:spcBef>
              <a:spcAft>
                <a:spcPts val="0"/>
              </a:spcAft>
              <a:buClr>
                <a:schemeClr val="dk1"/>
              </a:buClr>
              <a:buSzPts val="3200"/>
              <a:buChar char="•"/>
            </a:pPr>
            <a:r>
              <a:rPr lang="en-US"/>
              <a:t>V2.0. Speed up the computation of </a:t>
            </a:r>
            <a:endParaRPr/>
          </a:p>
          <a:p>
            <a:pPr indent="-285750" lvl="1" marL="742950" rtl="0" algn="l">
              <a:spcBef>
                <a:spcPts val="560"/>
              </a:spcBef>
              <a:spcAft>
                <a:spcPts val="0"/>
              </a:spcAft>
              <a:buClr>
                <a:schemeClr val="dk1"/>
              </a:buClr>
              <a:buSzPts val="2800"/>
              <a:buChar char="–"/>
            </a:pPr>
            <a:r>
              <a:rPr lang="en-US"/>
              <a:t>By computing  </a:t>
            </a:r>
            <a:endParaRPr/>
          </a:p>
        </p:txBody>
      </p:sp>
      <p:pic>
        <p:nvPicPr>
          <p:cNvPr id="1174" name="Google Shape;1174;p50"/>
          <p:cNvPicPr preferRelativeResize="0"/>
          <p:nvPr/>
        </p:nvPicPr>
        <p:blipFill rotWithShape="1">
          <a:blip r:embed="rId3">
            <a:alphaModFix/>
          </a:blip>
          <a:srcRect b="0" l="0" r="0" t="0"/>
          <a:stretch/>
        </p:blipFill>
        <p:spPr>
          <a:xfrm>
            <a:off x="6681585" y="4946500"/>
            <a:ext cx="1708652" cy="521804"/>
          </a:xfrm>
          <a:prstGeom prst="rect">
            <a:avLst/>
          </a:prstGeom>
          <a:noFill/>
          <a:ln>
            <a:noFill/>
          </a:ln>
        </p:spPr>
      </p:pic>
      <p:pic>
        <p:nvPicPr>
          <p:cNvPr id="1175" name="Google Shape;1175;p50"/>
          <p:cNvPicPr preferRelativeResize="0"/>
          <p:nvPr/>
        </p:nvPicPr>
        <p:blipFill rotWithShape="1">
          <a:blip r:embed="rId4">
            <a:alphaModFix/>
          </a:blip>
          <a:srcRect b="0" l="0" r="0" t="0"/>
          <a:stretch/>
        </p:blipFill>
        <p:spPr>
          <a:xfrm>
            <a:off x="3430104" y="5435038"/>
            <a:ext cx="1351721" cy="1083167"/>
          </a:xfrm>
          <a:prstGeom prst="rect">
            <a:avLst/>
          </a:prstGeom>
          <a:noFill/>
          <a:ln>
            <a:noFill/>
          </a:ln>
        </p:spPr>
      </p:pic>
      <p:sp>
        <p:nvSpPr>
          <p:cNvPr id="1176" name="Google Shape;1176;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5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337ED8"/>
              </a:buClr>
              <a:buSzPts val="4000"/>
              <a:buFont typeface="Calibri"/>
              <a:buNone/>
            </a:pPr>
            <a:r>
              <a:rPr lang="en-US">
                <a:solidFill>
                  <a:srgbClr val="337ED8"/>
                </a:solidFill>
              </a:rPr>
              <a:t>EXTENSION:</a:t>
            </a:r>
            <a:br>
              <a:rPr lang="en-US">
                <a:solidFill>
                  <a:srgbClr val="337ED8"/>
                </a:solidFill>
              </a:rPr>
            </a:br>
            <a:r>
              <a:rPr lang="en-US">
                <a:solidFill>
                  <a:srgbClr val="337ED8"/>
                </a:solidFill>
              </a:rPr>
              <a:t>DIRECTED MEMBERSHIPS</a:t>
            </a:r>
            <a:endParaRPr/>
          </a:p>
        </p:txBody>
      </p:sp>
      <p:sp>
        <p:nvSpPr>
          <p:cNvPr id="1182" name="Google Shape;1182;p5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888888"/>
              </a:buClr>
              <a:buSzPts val="2000"/>
              <a:buNone/>
            </a:pPr>
            <a:r>
              <a:t/>
            </a:r>
            <a:endParaRPr/>
          </a:p>
        </p:txBody>
      </p:sp>
      <p:sp>
        <p:nvSpPr>
          <p:cNvPr id="1183" name="Google Shape;1183;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52"/>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Extension: Beyond Clusters</a:t>
            </a:r>
            <a:endParaRPr/>
          </a:p>
        </p:txBody>
      </p:sp>
      <p:pic>
        <p:nvPicPr>
          <p:cNvPr id="1189" name="Google Shape;1189;p52"/>
          <p:cNvPicPr preferRelativeResize="0"/>
          <p:nvPr/>
        </p:nvPicPr>
        <p:blipFill rotWithShape="1">
          <a:blip r:embed="rId3">
            <a:alphaModFix/>
          </a:blip>
          <a:srcRect b="0" l="0" r="0" t="0"/>
          <a:stretch/>
        </p:blipFill>
        <p:spPr>
          <a:xfrm>
            <a:off x="609600" y="1447800"/>
            <a:ext cx="6958013" cy="4724400"/>
          </a:xfrm>
          <a:prstGeom prst="rect">
            <a:avLst/>
          </a:prstGeom>
          <a:noFill/>
          <a:ln>
            <a:noFill/>
          </a:ln>
        </p:spPr>
      </p:pic>
      <p:sp>
        <p:nvSpPr>
          <p:cNvPr id="1190" name="Google Shape;1190;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5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Extension: Directed AGM</a:t>
            </a:r>
            <a:endParaRPr/>
          </a:p>
        </p:txBody>
      </p:sp>
      <p:sp>
        <p:nvSpPr>
          <p:cNvPr id="1196" name="Google Shape;1196;p53"/>
          <p:cNvSpPr txBox="1"/>
          <p:nvPr>
            <p:ph idx="1" type="body"/>
          </p:nvPr>
        </p:nvSpPr>
        <p:spPr>
          <a:xfrm>
            <a:off x="457200" y="1295400"/>
            <a:ext cx="86868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FF0066"/>
              </a:buClr>
              <a:buSzPts val="3200"/>
              <a:buChar char="•"/>
            </a:pPr>
            <a:r>
              <a:rPr b="1" lang="en-US">
                <a:solidFill>
                  <a:srgbClr val="FF0066"/>
                </a:solidFill>
                <a:latin typeface="Calibri"/>
                <a:ea typeface="Calibri"/>
                <a:cs typeface="Calibri"/>
                <a:sym typeface="Calibri"/>
              </a:rPr>
              <a:t>Extension:</a:t>
            </a:r>
            <a:r>
              <a:rPr lang="en-US">
                <a:solidFill>
                  <a:srgbClr val="0000FF"/>
                </a:solidFill>
                <a:latin typeface="Calibri"/>
                <a:ea typeface="Calibri"/>
                <a:cs typeface="Calibri"/>
                <a:sym typeface="Calibri"/>
              </a:rPr>
              <a:t> </a:t>
            </a:r>
            <a:br>
              <a:rPr lang="en-US">
                <a:solidFill>
                  <a:srgbClr val="0000FF"/>
                </a:solidFill>
                <a:latin typeface="Calibri"/>
                <a:ea typeface="Calibri"/>
                <a:cs typeface="Calibri"/>
                <a:sym typeface="Calibri"/>
              </a:rPr>
            </a:br>
            <a:r>
              <a:rPr b="1" lang="en-US">
                <a:solidFill>
                  <a:srgbClr val="0000FF"/>
                </a:solidFill>
                <a:latin typeface="Calibri"/>
                <a:ea typeface="Calibri"/>
                <a:cs typeface="Calibri"/>
                <a:sym typeface="Calibri"/>
              </a:rPr>
              <a:t>Make community membership edges directed!</a:t>
            </a:r>
            <a:endParaRPr/>
          </a:p>
          <a:p>
            <a:pPr indent="-285750" lvl="1" marL="742950" rtl="0" algn="l">
              <a:spcBef>
                <a:spcPts val="560"/>
              </a:spcBef>
              <a:spcAft>
                <a:spcPts val="0"/>
              </a:spcAft>
              <a:buClr>
                <a:schemeClr val="dk1"/>
              </a:buClr>
              <a:buSzPts val="2800"/>
              <a:buChar char="–"/>
            </a:pPr>
            <a:r>
              <a:rPr b="1" lang="en-US">
                <a:latin typeface="Calibri"/>
                <a:ea typeface="Calibri"/>
                <a:cs typeface="Calibri"/>
                <a:sym typeface="Calibri"/>
              </a:rPr>
              <a:t>Outgoing membership:</a:t>
            </a:r>
            <a:r>
              <a:rPr lang="en-US">
                <a:latin typeface="Calibri"/>
                <a:ea typeface="Calibri"/>
                <a:cs typeface="Calibri"/>
                <a:sym typeface="Calibri"/>
              </a:rPr>
              <a:t> Nodes “</a:t>
            </a:r>
            <a:r>
              <a:rPr b="1" lang="en-US">
                <a:solidFill>
                  <a:srgbClr val="FF0066"/>
                </a:solidFill>
                <a:latin typeface="Calibri"/>
                <a:ea typeface="Calibri"/>
                <a:cs typeface="Calibri"/>
                <a:sym typeface="Calibri"/>
              </a:rPr>
              <a:t>sends</a:t>
            </a:r>
            <a:r>
              <a:rPr lang="en-US">
                <a:latin typeface="Calibri"/>
                <a:ea typeface="Calibri"/>
                <a:cs typeface="Calibri"/>
                <a:sym typeface="Calibri"/>
              </a:rPr>
              <a:t>” edges</a:t>
            </a:r>
            <a:endParaRPr/>
          </a:p>
          <a:p>
            <a:pPr indent="-285750" lvl="1" marL="742950" rtl="0" algn="l">
              <a:spcBef>
                <a:spcPts val="560"/>
              </a:spcBef>
              <a:spcAft>
                <a:spcPts val="0"/>
              </a:spcAft>
              <a:buClr>
                <a:schemeClr val="dk1"/>
              </a:buClr>
              <a:buSzPts val="2800"/>
              <a:buChar char="–"/>
            </a:pPr>
            <a:r>
              <a:rPr b="1" lang="en-US">
                <a:latin typeface="Calibri"/>
                <a:ea typeface="Calibri"/>
                <a:cs typeface="Calibri"/>
                <a:sym typeface="Calibri"/>
              </a:rPr>
              <a:t>Incoming membership:</a:t>
            </a:r>
            <a:r>
              <a:rPr lang="en-US">
                <a:latin typeface="Calibri"/>
                <a:ea typeface="Calibri"/>
                <a:cs typeface="Calibri"/>
                <a:sym typeface="Calibri"/>
              </a:rPr>
              <a:t> Node “</a:t>
            </a:r>
            <a:r>
              <a:rPr b="1" lang="en-US">
                <a:solidFill>
                  <a:srgbClr val="FF0066"/>
                </a:solidFill>
                <a:latin typeface="Calibri"/>
                <a:ea typeface="Calibri"/>
                <a:cs typeface="Calibri"/>
                <a:sym typeface="Calibri"/>
              </a:rPr>
              <a:t>receives</a:t>
            </a:r>
            <a:r>
              <a:rPr lang="en-US">
                <a:latin typeface="Calibri"/>
                <a:ea typeface="Calibri"/>
                <a:cs typeface="Calibri"/>
                <a:sym typeface="Calibri"/>
              </a:rPr>
              <a:t>” edges</a:t>
            </a:r>
            <a:endParaRPr/>
          </a:p>
        </p:txBody>
      </p:sp>
      <p:sp>
        <p:nvSpPr>
          <p:cNvPr id="1197" name="Google Shape;1197;p5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198" name="Google Shape;1198;p53"/>
          <p:cNvPicPr preferRelativeResize="0"/>
          <p:nvPr/>
        </p:nvPicPr>
        <p:blipFill rotWithShape="1">
          <a:blip r:embed="rId3">
            <a:alphaModFix/>
          </a:blip>
          <a:srcRect b="0" l="0" r="0" t="0"/>
          <a:stretch/>
        </p:blipFill>
        <p:spPr>
          <a:xfrm>
            <a:off x="266700" y="4233863"/>
            <a:ext cx="3581400" cy="2093912"/>
          </a:xfrm>
          <a:prstGeom prst="rect">
            <a:avLst/>
          </a:prstGeom>
          <a:noFill/>
          <a:ln>
            <a:noFill/>
          </a:ln>
        </p:spPr>
      </p:pic>
      <p:pic>
        <p:nvPicPr>
          <p:cNvPr id="1199" name="Google Shape;1199;p53"/>
          <p:cNvPicPr preferRelativeResize="0"/>
          <p:nvPr/>
        </p:nvPicPr>
        <p:blipFill rotWithShape="1">
          <a:blip r:embed="rId4">
            <a:alphaModFix/>
          </a:blip>
          <a:srcRect b="0" l="0" r="0" t="0"/>
          <a:stretch/>
        </p:blipFill>
        <p:spPr>
          <a:xfrm>
            <a:off x="4848225" y="3962400"/>
            <a:ext cx="4143375" cy="2481263"/>
          </a:xfrm>
          <a:prstGeom prst="rect">
            <a:avLst/>
          </a:prstGeom>
          <a:noFill/>
          <a:ln>
            <a:noFill/>
          </a:ln>
        </p:spPr>
      </p:pic>
      <p:sp>
        <p:nvSpPr>
          <p:cNvPr id="1200" name="Google Shape;1200;p53"/>
          <p:cNvSpPr/>
          <p:nvPr/>
        </p:nvSpPr>
        <p:spPr>
          <a:xfrm>
            <a:off x="3886200" y="4995863"/>
            <a:ext cx="723900" cy="457200"/>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54"/>
          <p:cNvSpPr txBox="1"/>
          <p:nvPr>
            <p:ph type="title"/>
          </p:nvPr>
        </p:nvSpPr>
        <p:spPr>
          <a:xfrm>
            <a:off x="457200" y="164203"/>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Example: Model and Network</a:t>
            </a:r>
            <a:endParaRPr/>
          </a:p>
        </p:txBody>
      </p:sp>
      <p:sp>
        <p:nvSpPr>
          <p:cNvPr id="1206" name="Google Shape;1206;p5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207" name="Google Shape;1207;p54"/>
          <p:cNvPicPr preferRelativeResize="0"/>
          <p:nvPr/>
        </p:nvPicPr>
        <p:blipFill rotWithShape="1">
          <a:blip r:embed="rId3">
            <a:alphaModFix/>
          </a:blip>
          <a:srcRect b="0" l="0" r="0" t="0"/>
          <a:stretch/>
        </p:blipFill>
        <p:spPr>
          <a:xfrm>
            <a:off x="2324100" y="1143000"/>
            <a:ext cx="4495800" cy="55626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5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Directed AGM</a:t>
            </a:r>
            <a:endParaRPr/>
          </a:p>
        </p:txBody>
      </p:sp>
      <p:sp>
        <p:nvSpPr>
          <p:cNvPr id="1214" name="Google Shape;1214;p55"/>
          <p:cNvSpPr txBox="1"/>
          <p:nvPr>
            <p:ph idx="1" type="body"/>
          </p:nvPr>
        </p:nvSpPr>
        <p:spPr>
          <a:xfrm>
            <a:off x="457200" y="1295400"/>
            <a:ext cx="8229600" cy="5257801"/>
          </a:xfrm>
          <a:prstGeom prst="rect">
            <a:avLst/>
          </a:prstGeom>
          <a:blipFill rotWithShape="1">
            <a:blip r:embed="rId3">
              <a:alphaModFix/>
            </a:blip>
            <a:stretch>
              <a:fillRect b="-3594" l="0" r="0" t="-695"/>
            </a:stretch>
          </a:blip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3200"/>
              <a:buChar char="•"/>
            </a:pPr>
            <a:r>
              <a:rPr lang="en-US"/>
              <a:t> </a:t>
            </a:r>
            <a:endParaRPr/>
          </a:p>
        </p:txBody>
      </p:sp>
      <p:sp>
        <p:nvSpPr>
          <p:cNvPr id="1215" name="Google Shape;1215;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grpSp>
        <p:nvGrpSpPr>
          <p:cNvPr id="1216" name="Google Shape;1216;p55"/>
          <p:cNvGrpSpPr/>
          <p:nvPr/>
        </p:nvGrpSpPr>
        <p:grpSpPr>
          <a:xfrm>
            <a:off x="7140144" y="2409569"/>
            <a:ext cx="1938662" cy="1092200"/>
            <a:chOff x="7239000" y="2236572"/>
            <a:chExt cx="1938662" cy="1092200"/>
          </a:xfrm>
        </p:grpSpPr>
        <p:pic>
          <p:nvPicPr>
            <p:cNvPr id="1217" name="Google Shape;1217;p55"/>
            <p:cNvPicPr preferRelativeResize="0"/>
            <p:nvPr/>
          </p:nvPicPr>
          <p:blipFill rotWithShape="1">
            <a:blip r:embed="rId4">
              <a:alphaModFix/>
            </a:blip>
            <a:srcRect b="0" l="0" r="0" t="0"/>
            <a:stretch/>
          </p:blipFill>
          <p:spPr>
            <a:xfrm>
              <a:off x="7239000" y="2236572"/>
              <a:ext cx="1866900" cy="1092200"/>
            </a:xfrm>
            <a:prstGeom prst="rect">
              <a:avLst/>
            </a:prstGeom>
            <a:noFill/>
            <a:ln>
              <a:noFill/>
            </a:ln>
          </p:spPr>
        </p:pic>
        <p:sp>
          <p:nvSpPr>
            <p:cNvPr id="1218" name="Google Shape;1218;p55"/>
            <p:cNvSpPr/>
            <p:nvPr/>
          </p:nvSpPr>
          <p:spPr>
            <a:xfrm>
              <a:off x="8001000" y="2526268"/>
              <a:ext cx="378630" cy="369332"/>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219" name="Google Shape;1219;p55"/>
            <p:cNvSpPr/>
            <p:nvPr/>
          </p:nvSpPr>
          <p:spPr>
            <a:xfrm>
              <a:off x="8765370" y="2602468"/>
              <a:ext cx="412292" cy="369332"/>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pic>
        <p:nvPicPr>
          <p:cNvPr id="1220" name="Google Shape;1220;p55"/>
          <p:cNvPicPr preferRelativeResize="0"/>
          <p:nvPr/>
        </p:nvPicPr>
        <p:blipFill rotWithShape="1">
          <a:blip r:embed="rId7">
            <a:alphaModFix/>
          </a:blip>
          <a:srcRect b="0" l="0" r="0" t="0"/>
          <a:stretch/>
        </p:blipFill>
        <p:spPr>
          <a:xfrm>
            <a:off x="914400" y="5029200"/>
            <a:ext cx="7229475" cy="885825"/>
          </a:xfrm>
          <a:prstGeom prst="rect">
            <a:avLst/>
          </a:prstGeom>
          <a:noFill/>
          <a:ln>
            <a:noFill/>
          </a:ln>
        </p:spPr>
      </p:pic>
      <p:sp>
        <p:nvSpPr>
          <p:cNvPr id="1221" name="Google Shape;1221;p55"/>
          <p:cNvSpPr/>
          <p:nvPr/>
        </p:nvSpPr>
        <p:spPr>
          <a:xfrm>
            <a:off x="3483980" y="3515288"/>
            <a:ext cx="474562" cy="214312"/>
          </a:xfrm>
          <a:prstGeom prst="uturnArrow">
            <a:avLst>
              <a:gd fmla="val 25000" name="adj1"/>
              <a:gd fmla="val 25000" name="adj2"/>
              <a:gd fmla="val 25000" name="adj3"/>
              <a:gd fmla="val 43750" name="adj4"/>
              <a:gd fmla="val 75000" name="adj5"/>
            </a:avLst>
          </a:prstGeom>
          <a:no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222" name="Google Shape;1222;p55"/>
          <p:cNvSpPr txBox="1"/>
          <p:nvPr/>
        </p:nvSpPr>
        <p:spPr>
          <a:xfrm>
            <a:off x="6026525" y="1879600"/>
            <a:ext cx="28698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two membership matrixes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56"/>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Predator-prey Communities</a:t>
            </a:r>
            <a:endParaRPr>
              <a:solidFill>
                <a:srgbClr val="337ED8"/>
              </a:solidFill>
            </a:endParaRPr>
          </a:p>
        </p:txBody>
      </p:sp>
      <p:sp>
        <p:nvSpPr>
          <p:cNvPr id="1228" name="Google Shape;1228;p5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id="1229" name="Google Shape;1229;p56"/>
          <p:cNvPicPr preferRelativeResize="0"/>
          <p:nvPr/>
        </p:nvPicPr>
        <p:blipFill rotWithShape="1">
          <a:blip r:embed="rId3">
            <a:alphaModFix/>
          </a:blip>
          <a:srcRect b="0" l="0" r="0" t="0"/>
          <a:stretch/>
        </p:blipFill>
        <p:spPr>
          <a:xfrm>
            <a:off x="1042988" y="1628775"/>
            <a:ext cx="7154862" cy="4529138"/>
          </a:xfrm>
          <a:prstGeom prst="rect">
            <a:avLst/>
          </a:prstGeom>
          <a:noFill/>
          <a:ln>
            <a:noFill/>
          </a:ln>
        </p:spPr>
      </p:pic>
      <p:sp>
        <p:nvSpPr>
          <p:cNvPr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id="1230" name="Google Shape;1230;p56"/>
          <p:cNvSpPr/>
          <p:nvPr/>
        </p:nvSpPr>
        <p:spPr>
          <a:xfrm>
            <a:off x="1682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xQTEhUUExQWFhUXGR8bGBgYGBgaGhkdGBoYGx4gHR0cICggHBwlHxgdITIhJSkrLi4uGh8zODMsNygtLisBCgoKDg0OGxAQGywkICQsLCwsLCwsLCwsLCwsLCwsLCwsLCwsLCwsLCwsLCwsLCwsLCwsLCwsLCwsLCwsLCwsLP/AABEIALgBEwMBIgACEQEDEQH/xAAbAAACAwEBAQAAAAAAAAAAAAADBAACBQEGB//EADgQAAECBAQEBAUEAgICAwAAAAECEQADITEEEkFRBWFxgSKRobETMsHR8AZC4fEUUiNiM8IVcrL/xAAZAQADAQEBAAAAAAAAAAAAAAAAAQIEAwX/xAAmEQACAgICAgIBBQEAAAAAAAAAAQIRAyESMQRRE0FhIjJxgaEU/9oADAMBAAIRAxEAPwDwqk+EqLC1aB2LVOnWOJWchUbCmUlxc2Bdhz1eAla28SnBcIeopryId+dYiZgYkMopsQDpqToekY6NAQpokUJUa6N15EdGIiszDzFlASCVmiQA71ygAC5fU1MT4jgE5C+jU/jpHVqcEu40Tz6X0qHasAFcOopcHwlJbKTVy4ND0rGgmeAlgSSpmSL3G9RZ+8IE5gAUkgVsHBOhO1LdecFly8iycoVRilSj4RXZsrfm0JjA4qcqxSRqHGheh5QCSted0EuAaCulfvDEtFwRqNxY0qX8w1jApsx1OlgDtYE9GaGIIFmqswzbbuNmrDKJuUEq1NWu7Fr94TwYzLYAl3IZnoCet4JOV4i4fVzrzO8AFFzCLdbcq306w5KORJDpcsfKnv7QqmaGFK7B2LF/X6RfEKBILMwqxJet6+w5QAdWoAqBFa1F3D35RAv/AI63NQQ9G5c7dok2WlLOsqfKTQuCXcF7kBqilWi+IUGSEu6XckNexbpAByYvMlFGOUJ8PL3J1O7xyWspZidXYgU2NfT3iMADUHbcfSAEMS7kGjva997QDDypwCVGpIPhGhejbxJ08rHjKsoIo1m0GrdO8DWhwMo8JNK1oNXc3D944cJQjNcG/K7G8LQiwVVKnUGsW7MxNCQPSDnGKBBIHgb5wFAh3DoVR2Orv2hWa6WdiQGFS4flteCKklKPEBlsE5gA7UPictcWEMCi0hgActXUH8J0DDcAn6c2+HY5SFupbBmSA5DinJrQsmgdgNjVhl+ldTttBhM1cEmwuA1wA9jCYwcya6qks9xet/SCzTlJDkAUJLksSGcaWtzgWUzFJBICQwdmqXvSGUy01K8zvVqUBDs4qbwAUUK7NpU7wWc6khKWZIf5QGJu7VLbvaOZARd3sTYB2rSptWIlW+rB3s1AfUQgOSJgCiAn5rBqVpT6doAZaiSCGyvmBoQ3K7gkUvBzKY/EzEkFxpvXe4jq1ZjVIJupRd1El3Jfn6CHYFf81bAKLJOg8KRQjTUih7wutIJUwLDoRm5HakMCVmupKcyrAFm0cCzQtMklLkPR3N4EBaYTqySBcWp3isxQCA9Nrv02aOVLMAz159OUMTJWdmCUgABiXc7kwCKywEFK3UCR4WDMRsX0MBTLOv7i23OD4lDAVJH4/W0RKSBZimzn3gGT4Z/aoN1H1iQRBSBb88okIKF1JCElSlEB6IHiqW0BoRShHnFsksks5YAkN4hs7cyA/OE5yuamUAdK6c6i1tBF1KKAyUkFiCFM1dQQHBuaitIqhBZ0spT4c7UAu1XGov3MGmYcISWJKmBH7mCi1M1z0G7mFABmDHNUWr3rz7wcoSx+b/srNXV9Qw6DlCA5LLi7uLG5FG0vWCIL+EIP/Z7nLUbu33gCFnKpISkpKqgguQxAbXXSLrQEhwSwIoGp6uKA76QAWmTFEKS5FQ/YUckglidoW+DUrdk/KxBOlwdvuIaVNN1EcwTUBt3sz0tSBTSgEZiFdAG7tXzgAXwhIU4JcHT5iC7l9IexCEpADl6hzYDSgvV6udIz1Ygv4RlpYF7mkaaZToLpc0KVJrUac6abtAwQoJYSApKhUF+9NW3sNouEAsCyTbXxPvtSOqlsMpLEFsrWb3NTFkzhlLpNQADYBtxuYBg5WVNiOhq/nFQE1ILEueQrSpqbD1is5TghjSyqer6ARFjwg5gwDUNSatSmvvDEdw88ihuGYmrV21PKLrmZ3oDlOlAbCo7esLKopgp9QuunWorHQflDN2Z7wAdmhspc3cbfloJX9yhuHNN9jfakUmS3BYgsKu2tLPXtBE4VSVhC0FLpBAWliyg7h9LF4AOiSWB8LO4Dku3t0iKmlSSVKTWjEufALkO+veN7AcPo7XG2gv7GMJDqWQGNCHDtyH8RKkmW4NAZSxkNVBT0LAhtin6wVDsGZ3ew5axs4DgoKa6qr0DD1aKYrBhCZisuwT1Kmhc03Q/jaVmSF1c20pR/z2hmROLU+bkHYMp68+UJzJqv3OG+v1rrBpc/MEAlKSnwhSQ1C9V7s+gtFUQOow5UFs5IDkD5QkE15XfvFFlSUKHh0AcVIr8pOlLwLCzloL5paqupLAu1RQipv0iw4h/xGWovfKTlLO7gEh2etNdIVMZyUujmr7aAOfN4umeQCM2Xw1CGDgsWUdai0DkzQGDKZgKgEF2JB33gkjEhKnlghiogeE1IYaNABdEtkq8FQRUkgh8zAD91u0ckLUqjqqPFq4GhG0WWlgMyWINCPlLc93iM1UuTVxa228IDuKQ7kEOSxoPCH05U2iIkfDToorQaOKOdWNLa2hVYNFOEuN7l/wCI4mYp1MwDh/zzhgEVU5SKNodBtAZqnJoQxfmADyh4YdpapmZJ8TKTYszuG007QmZpKgakAZWLim1KtWBMGHMmaNGoC2ZrgEa7GJGeMSrbcX2MSGKy8qcSFMl3Zif22JLAsRX1giS5AdYLMa0oW1LtUx1Ki9TYMQ1+7ENSOSqFgkKOZix2diw5NW14BAEE7DkTTawtX6QSVJGUOpQGhbNlodLlyR6R1c3O37XIZkswvawhZcy7kZhWjG1n03DwwCYmcKntdyq1wQGYUbTtFJa0uKlTeZL9usDKSHzOHZnbqdqtUU1gsuXmJBDkD5hUuGuRQJIfygEHVOYuq4Yh2ZnIYgVoRy7QsFKOUjqLBj39oLhsHNU6hLcChIDbWygHQa3jmPlLADoILMXSxvceULV0MWlMkuQ783B+oDiHsNNAS71BdvrzID1vaElLZF3VR6dfuNoJh1ihuWD0AYt1rXWGwQ9K+Z1AkguoAl1C5r0gc6TY5sqchUghlE3YEA+F1A9HdjCM+YWGlbanrFJU4Es7MdLj8+kFDDKUMrZfEHcX6dhWkWwyylYcJUBpUJqCKEaj6QBiSGF9veNnAYVWXxglL09n7QN0CVlcJhsyiTWrVcvW5Ma0vhwpmFKAHkd4YwWByzEn9pYKBuBG3JSgJVLIzOaHaMs81PRsx+O2tnz3imAMqaUuRqHcAg83aC8JkrmTkBRJatS7DltHvOOcI/y5ACEj4soeFrqGoffaPM/o7D/8q3BZLAuCCDqN9NYr5rxt/Yl47jmUWekwiciloDFQSyhdgUu3VjHkv0snPNq1nYAAbHRq0pHt+FcMXLxM9cxghaxkq9AhKSTtUWgXCf02jDKJ+JnzKJDBgkOWHM7mM8cqjFr+DTLG5Ti69l5c9KQshAaWCCl7EB38y/eMD9UzMuFQi6lKBzfuIS5PkTaPQf8Ax4+FMl/Eqsklbf7LdgH28IivFeBpxIlPMypQ7hqqBKfK0TjlFSTY8sJSi0l6Pn3DuFLnLyS3WnUkUvqXoekegk/pRKQxqR+479rDSPYI4ehICEEJSLgUto8CGFIdT0/akEVOjk6/nS5eS29HJeLGK2eHn/p4kskE+pc8+/lAjwxRUS1EjKWD/KwLCgd/bWPdcUlzWyIUEld10pySNT+GM3H8LXLkGThklSlnxKKgG3JJoO0dI577OEsKTPBOmqKFhUl99G11r0gxfKCSVBNGSWI0rR942sP+i55V/wAi5YGpcn/1DxXiuBR8RErDBS1pLrIej7kW/HvHf5It0mcfjklbMmS1CTS3iqObU0g8nwk0dBLZmuOQPI2eNHinCDJkpXMyhZLEOObNz184wZeIUctdTRyIafJWhNcex5UkkBQOYVNQwB17M1oVXKS1XBYu7UL05xfCz1M6SHAd/VtopLcrc1cgkHXb+oaEyqJig4LG27WrWCTFHK5alS1+UCmE5zqBpX0gq1qAvozFVRUNDEDXLckuz6AFhEgajsQ3MxIYBZqQk5moCzmx/H0MQpQsHwkUJcEEf9gdRVVvtFpy0AJCUkFi4NWdmvQ66wFUz5yoEkb0sGobWA6whAFByqhHLrQPtX8rF8FhTMWrMkVPLKC4FWNqG3OODDlZSQyXVspgzMHrVxQx6PhWEygh6uCo7hz9j3hTnxRUY2y/DuEpCyqYc2UsmrhhTdr6aMY05YCAySEjYfnrFJk1raufP2vC8pWc5U1Ivy/PyxEYZty23o6qVaiHXPH+3lTqw84EsIUkpcEaj8/LwWZgwK5wD/8AX7nkPwwCfwxaqiYnUDTb1tHKM4eypQyIVnYWUQxQBb5Rpa1gIyVcIYNLJJ/7BIF9Kv6RqYnOg+J2JNbhnS3v6RX/ACEqSc1KVuDYK+pEd4Tkumc3X2jzeKlzEq8aTXdLUBsKU7RxNSCE0PvtvSN2dg5cwhCfC1UkDpW9ebxMPwHKr5iQ7uABTlGiOaL19iWNvoQ4dhQtTgOEmvTSkerkSRnMs1CqpPPl1hVPD1ypmZKXSo+KxodtiL7RpqQlAAFCLGtvPSOOXJfRu8fB9sDxJZyOEVljS6gPrFsNNVNkpm4ds1DlUzKS4cVsa3hrDpWFBYOZChXkQz+b+kGw+HRLpLGVNS2xJJ944cvo1qNfwaMmYAQouFDY3+8TG4hJU4SkPVRAAfmTqesZyp7Udy7tsftC0yZW/Yc9z1hRxkzyr6RrCZcvybtSIvEilbt/MZYmFnyju53ihKn000ilFHOU5M00z0k3s3vFxMADg1L+5aMdK1Np5CO51OPtzgcUClI2FLSQUuNa79YhlBTFxQsxjD+Itj/EcXMmOGWfJP2g4Inmz0BwClkKFR1tEm4ZRFApjSnKPPCdPSzLSRzSR7GGJP6kxEsBLKY/6Lp5QuHolyNbFEoTlAelR9OsCkTWS5ASBsAPS0Uw3G5U1LLDqJq5ZYtSsXxUvMkFNUigGu5J+nSFxa0Ps8b+oeFYqdNKigrQCcrEECtCACTW9Wgcr9PLEqYuYhYKQMoNyp6ACPZyWlhyb6anrCnFpc+b/wCGahKBQhzmrzanUR3jneo6RwlgW29ngJaik5VeEgH8prBJKqHXMKOSA4bz6HeN0fo7EEknIEs58R05nf7xhzJORRAI8Lh9LG/WNUZxl0zLKEo9oFiWFNdwd9ohlF/G/wBor8Q+FqkX727wWesD5cxd7t684okqZCToewDRIkmYph4m5AUESGA6tiq5AZgUmx5N11is2R4MqQNmIJLv/Hs0cSltH1fnqfPaLT0hlLfKAfO9WMQMHJSUiSVDxFdXZvFUFtKv5GPRSUhALWJJro9SOgJPnGNhVArKFD5RUbhyUnsX840sUvws9/z8aOM3bLS0c+IZhZNE6n89/bXQWtKAAmgFmv5wrhCAGhLiuNyuNdIzyXJ0aYR4qyvEOJhIAVUHSte+8Ip42hwMxe4ft+do83xLEKJYO5heRgZqnYGn29o1w8aHG2zPPNK6SPcy+MlJABBB0Ld+WkHm8ZASoqQlQTzAtVhS5jxmE4TNWWIPXpSPSYDgVTm2Zo5T8fEioSnL6NPALE3KQPCBY0IemkbGCw7kJV0TtCmCwuVi1tNo05kwsAOvOM82lqJ6ODA65SAz1MgJN0kseW0cwyHAJAUmx5R1ElSqoIJBqnv7w4kBNR4S/iGnP2iPwakqKpGQFILpakKTMRoDpfRucWnzdNdoVQgE9TU78o7QjStmbLO3SLpqzE1vuYYkybfn5oYtJkgX3vts8FE1uxIiJz9HTFh9lk4Z2tWv1iSsPa1aeUBTiDTk8UE8+Hlf0+0cv1M7uKQyMKdBaLnCna48ox+K4hSZNy4mJNDcZx6GO4viypc2UCfApJDaZgR928ofCTOUpRTp/j/TT/xDlt184orDELFKNA8TjliXMIJBT4gd0guR5OO0cVxRQxEpDuiaimwUHPqCPSElIiTiuySqglVAPRoCUBQzUCXbtDiyClYbsPWF8RIcJTpfrApMhxTEZ0kLLkUOtiIrIxsyWoVzIGuqeu4g+IWVKCBRKbmFlrdwm1n0jvCfs4zgbM9XxapJVR1FhXe1kxVM0IYJ8zYd4yMJiRKUBlzIVRnZj9enKNAywTmUQkc/oIJQEmeY/U/FMUJikkkSn8BBASQLAn/ZtDGIhKiKChNKiPpGGVLUDLYkEVe1OUee4r+lvhIz/GQoWSlXhO9yfYeUd8OaP7aozZsUv3dnm5mgao02G0ESzaCtNoBOU6hQBrNah+8WRLU550ezRqMoaXPoKegiRVclQLBiOkSADVxDZgU3/cnazD+oV4pQeJTh6oFf6N4mB4gygFJCg45sLUtSmtt4HxDEpmFnCdRQUB6aRFMovwwEKDjMnKyVihYMcqxvGrii6RyPL6x5yXw+YiYk/EGV6s4LUJDfl49GpNKB33jlJbOsegmEW34PpAcdw8zC9ImHFWBfoI1ZMhUcJfpZtilNGVhuBC5Acco0pXD2AHP+Ya+Goe0WBUIlzk/s6www9ApWEYmnNuphtEgBibWPaB/EVF5coq72jk232zVDFGPRWYsUpbXeLSUFSqUNwDqPwQWThwQ5cCx3D2gilZaGrWOsJfgttJELCrMXq2rBn9IWxGJuAa36c4HiZ5LsWq77dN+kAlyirptv1jvGCStmOeVt1E4AVGl97dh94Zlyg1R/X3gqEBq/n8xycr/yIBIo4VzZ6e0TKZePEo7ZXELynL/sH9YolClnl9oUx+IISk/636FockYtKkpAYOHHUViHF1aO6yxWmMrSAFMBRvQ1hJeNZSksKFxTqG9oFxTiCJSVu4UR4Ru9PceseNn/AKnczC1VMQNrPHXH47kY8vmpM9hxDFJVJmJb5kgg87/WMbieKM3BgsCqWQXHkfSMlP6jLEFL+ED192jNw3ElJzpTZdGtq+vSO8MDX9GTL5Kl/aPdfp7jDoCVsoijnWkB4xj0oTJ1MlSSN8pof/yI8LhZ6wXsGe/k3OCz8apdDQs1erxX/OlKyH5TlGme64Zx5ExSkqFZhSzFqmvZtesa6pnzKDMKJO/SPlAxbHaPXcC/U0sjLMICUiguX1UdGc/xHHL4zW4nfB5KepG/NS4IfxG5G0IJBPhSMiBrqfsIeGITOlBbqQnRJKcytqCEMWgqurKna0Z0mmapU1oiAlRyu/MXp9YZwuIK0swBDgkXLbkxmDEIBZLnSlvOGsHMyrKcoIUH8Tkg8tGjQtozPs0JEtAZ1V11Lj+vWGJvB5c4lapkwS2rLRZRHKySfzeM8pJNG7AQpxzhqij4hulgQ5FNxpQnu/KOcU+fdCnXG6s89xOUn4pKUlOgDgtaj2/DFVqABZ7c9na0FxKUjwhQIFaJDaagv26wqpZ/awp8twBu0egjz2UXKmEulm53iQYSFKrnR3UHiQ7FQOUg0FA7sCbCp1tA8ROd0kVSmhLB7g6QdKQGDitGAc76WPWFp2Y0SlzrQVfZucAA8LxSYlKU5QQAcuaulGOg6GNfg3E5sxZTMlkJaigCBTSsYOeZLdQJGjNUX0NGjc4TPK6FbqOmw7BonJFVdF45O6bPQJlVBFuWvWHJeIO3caNy7QthP+MByAhKS+p0r5D1hzDrQtIUKZg4ehrW0Y3L2bYQ9MNIxgNzrrDHxknUXH0hNeFNWvFDII0tEVBmiLyI0hMF6Ur5/wBxf4gFKb9IyhLIFvxhBEy1coXCJ0+WfobVjNr/AJ/UKTpr8+Q+/KOmRZyYOmUAK0f8MVaXRHGcuwMqW5rf0HKGkS6gG586VgRxCUzDKJ8WWlOV+dxCuEmqISFVWl6s0S22dYpLoYVOC5cwBxVn6GsUkkr7D2haZQqJoDWBYvEZFMhWoKS7OCPynOBRvSE8nHbH8UkAFLBQWiiuYqB6N5R4DE42ZJXlSSGJ7pJdNI9TjuLJCSp2/wBeoNRy37R4zieK+KqibO24BNo1YMbXZ5/k5lJ6JxDiisQXVcBtvy0Aly2anSl47IwpZ2aveHEyK1P1jRpaRk29sX/xzWjdo4rDlIJZwLfm1YbVJObWnfzhkYMEVL76bmJsKMYlyQa1o2nOHUYcAOa0PnpX8tAPh5aVDwRVQHOZrCzdoYjPxiQX9eUUwGHSohyqpYs3o9Icny7gXJdR0A5Q1+mOHJmzkpcse1uZinPjBhGPKaR7bBYFMpKckvIlrrIfyEAxwDVSVs+m+0bMwZMstKiwF1JDt1jKxsxywXlIv9uwjybbdnsSpKjJViLBMtg+tD5Q9LmMtDodwRchvKKokTCq+YcvykFUkCamiqCrKt2Kd+caF0Z09hZ0zxUFtifrSNDDGXMSZcxSgF+EnWoNud/IwiCHDV5K+9jGhhZAWlSSlhR37l66jfeOMqstXR4/jXCRJmZBNRMS7OkkKYXcaGM9aMpYW3cPrSN7iv6axEo51J/42fOCnyIdxGYmSosUuEg/MwYUt3e0ejCVruzzpRp9CCptbesSNiVPDVRLJq5UKkvEh8iaMpYIfMFMNmoRUaO1I6MzBSNLuADU+2kGmKUmjgpDB71YW1+8LJd7vd21PP3gEAxshagkqodCCGo79IHg8eqUVBIAJYFWoGvS9+UPTZxCcrHZgfmofMfaMyfIKiAxCydXe9q/WKXpiftHpcLxHOkpzUTUqVR31Pk0beE/YQXo/b8MfPkLyEJNh69WrHoOF8ZLpL+Eb6k09445MWtGjFm3s9VKnqBPWsMjGFiSBsBvGDhuJgkB7l/Vo0JuJTlezm0ZJQ30b8eVNdjq8eM6UAVINfeC/wCakBRagsN+cIlIKhlI2v3gPFJQ+CplXCuwAPufaJUU3RcslJsNwzjCZ8tZSCFAWUO47EWgS5qp+HIcy5iVUZViC3cFnjzv6fWJT+IOwzHkLRvJxiCAtDsaEG4IjrKCi9HKGVyjtjJJmBJHzJH4IvKxCRUXu3LWMmfxILSVJ8KtWsCDfpCOI4sAAtJD2I53sdDAsTY35Cj0eg4lPzJYtT2NR7GPIYrGlIY3T4VA6jTyrHMbxdavCig0ch9D7iM8EqPiv9ax3x4uKMeXM5sqrMpibP5QzLkskPEkSyNGJh2axb9rJsSL3LcnjqcACiwOW35vBkMUgkjNpzf8tAUruDaw2DxocKyJSv4iQUlNCf2ncH6RMnSGtlRPyJSxqXd+R3jLn4tJIzV6Kb2pSHsTjSsAWl1ysxZrHvSM+Tg1TFhCAVKU5AFqauYcdbYn+CstnYX0r+Ui02Y2Zidiw940uH8GmfET8ROUOH8Sa12jfxPCU5ZYWpRQAxQgOM1SSSNTESyxTLjik0ea4XwpU2oDhw2z6X0F49bgMCmQkheUk1HWxAMU4ZKy/EZRyrDJS2XKzsRUihP3iLnVJZ1C71fW1njLmyuTpGvBjUdsYnzilLEklqBRft0jKxE8Gk1JFfmFRX2i2ImAlIWfCohlV8L/AEgKlEEoKsyRZTaDeIhE6TkMIkIQykkLBDsCQByeheJhFBRV4ikvTMHB6KFvKEf8rMoI53F++4jRVKykJLMRRrHz15R0eiF0ESgGhYEeveMvj2HnoVLnS1qAbKoBR8NSxbnZ+Qh6bihKQorBIAcAM4qKV0rAuH/qlCjlXK8OjKd2FjQekOClfJK0Tkca4t0zLXiZk2i1GhfMbUeAqmsBqXv0h/GTpKw8gGW9FBVdQzHrCglO7mugsB+PGpdGNi/w3qVMTuf4iQwJKd0xIqyRZM3wvoRSzk11Nj9IiQfmKerM+3cGKy0gu5sKHmTc1qNukdQsZD/1cA9bvq+sAiqZLgk3aj8gXA1owvzgE9ZSGcZlF9SoflfODJlkl3Aeyn31Lm5taLKSSSLtc7MDtU1BgAyZ6CCy3dgR3Du17NFUgAAVfkaUpppbyhs4WpVrzfSAf4pLir32oH9Kxdk0clTMpcqNqNoWjUk8XJUkKFgPvXZ6xknDkUA+teUUWhiwc86ihuG2gaTGpNHosHxSpL1HPehMU4txUKsqlR10EYvw1qcly37rwRUoG3zcg7RHCKZfySaokueQSXY0vSlaDe3pB8DxQoJDODvv+e8KfDJDUBvXkfSBSUK0/qLpMnk0OIxKvExoq/cCKJZz4nrv9IsnDUAY3qTSht9Y7JwurlqdYnQ9hcNLBIcU3Itp9oKZYexa9Be7GDpADAWGxvfejx1KL1NiaasPQAmJGVS5S4c1u7VAcjyif45UGuToA8czUYGmo7MT7wRc5zR7ubDlRm0G0AC4l16+bH+oNOS4YFkjeoOl44tVKCrC+nSOyGykM6fcnu8AAsrNQAGu39aecFw5WZgZTLAodK36XgZljNVjtehb2ivxQhaVKKkJL1RVtubPA+gXZroxKlhlXttGgmXPlSgpajlJZLGrOOUZEpKbpUF68/uI1sRxOZNkpSUsUne4oPSMbTvo2Jo7K4hMJU63CVBnANC/2jn+WWK6MrMCwazbV1hJDuoZaZ017GCJSMoSzVV1LgRDR1i9F8RNyoTqlnA5KJJHnm84UxUteYZHqzE0cHX6Q8icMiGCSQ6QCHtXveIVqUKu7sehc+kVF0TJFkyUIAUk1di1hFgAAQssLgk0BH3t5QvOmS5TpWr5hS5Yg35C8A/U6FiXKyqZBUyl1aooC2kUk5NL2Q5cU39o0sdhfi4ZeUhRKXGWti9G5D1jymBWEKALV/ddqWYXhzgeKnDOZalJGYMpIoCeWzA6doZxuGSVDMpK1kEkpbc/tYMpw/MGNEI8LRnyT50wMtYAdtddY4g3IsT5PDKJSQczEy2YPqpnY8/4gU2WkAiylaZdXoHelNYs5izyxQhRO4IaJBVSlAkA5f8Aq1t9N4kMQoM24Y0Ao9jaljHEKTlJLtfQua/m8WVPdgpgRYNZo4meCA2UhTu7uC+nYawxFJig7XHJuzH17ReXMD2N3YD23Fdd4kxIy1ChaoYNfTnTygec5ACaPW6rlr6OzwAFlODmIL6UBBrqD/EWm4cLYgM9NfTf+INLnAeEVUojy5EVOsAocyikhidS1iXc9QIQy2Ew4mbUBB30L6DQh6Qri5TO5f0oOYpD/wDlFBzoIYuD0OhH5rC+L8SgpVAWFXbSh584F2AnJlAswJo+kMT8OCxYilez16R2YwIoWIP1F+0XE0BOV6BiB1H5SBgK/wCGf3a1o1IYlYOoIFAHABvz8oumYquXRJNS5pfpSLSZozOQ4HlflRoWx6KzTVrbWoLe4ijMdBRx3pHV3DB1EsG3LN1d4okgs4Li3V9Xv0hiCS0P/Ja30gyVHOSkDoA4Y3AG178oGWIdIdI51qBV4i1MVczRjpUULWgGXKfEkJdyqhLChLBySwrAncgVr2r+COrW6WerM2l3+sVUwAcnM9aBq6vuIBBk5jXm1QQN227coNIDKZVg+ugexHOFl+EM9Dq9KbbxdKnHW3O9vKEMN8NyQAXswFS+z6kmM/Hy2ZFaqqdmpSraxoJXuXLH/WlNz7QFaE0Zxs25fU20gQMHweYgTEm5STcUICVd6ECNzE48qlpISlRCXWgiurlJ6io6GPK/CymhyqdrG3sYJJmABgoul1BVmJHPR26wSgm7BTaVHo+G4lCi2YCh8FHBHMUPQ1gUriCmmlSU55YcBqV0Id3aMCYlK3V8pF2so8hp0rETi3AQolmYKrRq13T/ANfJol4ospZZI9Lg8aVSlqdBUlyGLCwr0EZfDOMKEwFanSXevq1qNGOUqSoFLiwLGltORaBqmUyszkOTfYh2p0hrDHf5E8r0avHZyBMdCs6VeIuRQm4a4/uJIxk7IEJU6SGIIBTyfm2ukIHBkPWnKrxoYXMQBrQBrU3iqSRNtsvgXluAk+JIqFC6n20am8MYdeUFYAULVHJnHMfaKTp2bK5ZgwOrJAYekVWqjV6QhhpCSRc6kfnSLiSCrKSEksxUTRw4Ja1KwILoaFzTcfw1I4tRBDlxu1bcxtAAVOKDCx51rEi8rBOHBSBs8cg0FGfiDmdruS1i5dyCQ4OsLKlkkXdmqz2/i8MS8QpRLsC1xe+5podIFKxCycpV+50qNT2Y3trrFEML8RLZSljrsf5tSKZiAEpDHnalR7NHCurjSz160/2uxMcK+x2UKjo34WgGXzl670pam/a7xczAwDOkB7vyNDsYB8ViR4TUXegH9HSCKmZgS4y7UNHG1YAItaj4VBwGArbZhpXfeCIlpVVRbUeGr830HSBy0VDln1DVYBvs7axZbKdXmwIFwRy7coAOzUsfFawGYgNcDWFwHBLs2mp6coNKIU7kNZLubPA062sQQbuLkbFt4ALIVQ83GwGnpHUJYMCzioc0exB1jks5S1bbE3gYUeb30D/ghDHZMhCkTFZwlaCnK9M1SDXQil+e0LGYWLksb0DXFRzpvVo4qgNWe4u4IcGIBR2cChcWJoHPQQJAWS7PYbaV/mDy00CspS/hFPmOoBsaH1EJlTuwLDcv+Vg4UVAZlEN7002gYF7qLgA62vWv9QEMDQEFi58y9a6wSas1DijgANXWvma8op8QkUcsPz7wAWwiQ7FmP5/EEQ4OUuNOlbdIpLNAWvYCjGofWm8dQkHV/d9/zaAAsyURlNTmS4YM4BL9aj0iqSDRmPm506do6UHLnKTlIOU1Ytr2e3OOJQGDa2FfT1gABOlsrMbCjBtAAH0veDIkSyTkCjqXfK9O7VaLzQSn5dQAfWm9CIWkl6EsR1a94ADTeHKGTMoF7HYPYt01gEnBiyn7UsLbPzeGE4lypJ8JvSxINOkXBL7hukFsNCqZAsQ5FU71d/WveKTpIKudPWCzy4PWmv40UQCFVFefp3hiLykioNxS+0WksDZgem14od2YdDr9YKggGj3u1x3tCGWWmzg1FO0WMxk7Ob1fb6wScMzHYNW7D21gaR4iXtYbfeEAVAT4XSWGuYDNe+0VRiEnLnUSXAIY+FLAU3/iBy0lITUULgPs4cj7xXKpiBVyHJFeXvDAZmYmYTRZAoA1mAYe0SF0TAA1C0dgAQEv9uYjcP3r3aIlQGjsHrbQHZtPWORIokMifY5TlLDQl30e3SLrL6EqAdyxJ3JeJEhDBYdIdiHKhQ9j7WpFncmwfbwvbQU09YkSARZKQpFiWtpZgzCpEcWPBpTYeV7RIkAySlUIDVNy9GvSxoYXxCakgNUm5qD/AGaRIkMApJBcbaj8f+IiAW0Z/O0SJCGWnLBSlLktfrsNbADtHUOS1XJtbSjPEiQAWQfCnwuLE61/BBgsVDlxQvVwDoG5R2JCApOTZTpJSbUrXTTTVoAksSw9d+X2iRIYBVJY082bYlouZdnuNGqHD2Om8SJCGDJoddgNCR/EEklQqHHhYdKvEiQCClgl2Aa7AuDT+/OApSDTwu9zcM5A7/aJEgGV+Fm0JI2sT0i0lV0EM4pvTlbWJEgEUWp3UTalKeltIuVKLEpZ/wApEiQAdRVKqsG9oIVMAdDrq9a7xyJAAvNnOTR6X+sHSRmAepGumrRIkMCs00G9fraLICauW8Ljq1okSAAJUdx2dokSJAI//9k=" id="1231" name="Google Shape;1231;p56"/>
          <p:cNvSpPr/>
          <p:nvPr/>
        </p:nvSpPr>
        <p:spPr>
          <a:xfrm>
            <a:off x="320675" y="79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http://nathistoc.bio.uci.edu/Annelids/Nereis1.jpg" id="1232" name="Google Shape;1232;p56"/>
          <p:cNvPicPr preferRelativeResize="0"/>
          <p:nvPr/>
        </p:nvPicPr>
        <p:blipFill rotWithShape="1">
          <a:blip r:embed="rId4">
            <a:alphaModFix/>
          </a:blip>
          <a:srcRect b="0" l="0" r="0" t="0"/>
          <a:stretch/>
        </p:blipFill>
        <p:spPr>
          <a:xfrm>
            <a:off x="5003800" y="5084763"/>
            <a:ext cx="973138" cy="695325"/>
          </a:xfrm>
          <a:prstGeom prst="rect">
            <a:avLst/>
          </a:prstGeom>
          <a:noFill/>
          <a:ln>
            <a:noFill/>
          </a:ln>
        </p:spPr>
      </p:pic>
      <p:pic>
        <p:nvPicPr>
          <p:cNvPr descr="http://www.outdooralabama.com/fishing/images/Hogchoker925A.jpg" id="1233" name="Google Shape;1233;p56"/>
          <p:cNvPicPr preferRelativeResize="0"/>
          <p:nvPr/>
        </p:nvPicPr>
        <p:blipFill rotWithShape="1">
          <a:blip r:embed="rId5">
            <a:alphaModFix/>
          </a:blip>
          <a:srcRect b="0" l="0" r="0" t="0"/>
          <a:stretch/>
        </p:blipFill>
        <p:spPr>
          <a:xfrm>
            <a:off x="5835650" y="1311275"/>
            <a:ext cx="1147763" cy="635000"/>
          </a:xfrm>
          <a:prstGeom prst="rect">
            <a:avLst/>
          </a:prstGeom>
          <a:noFill/>
          <a:ln>
            <a:noFill/>
          </a:ln>
        </p:spPr>
      </p:pic>
      <p:sp>
        <p:nvSpPr>
          <p:cNvPr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id="1234" name="Google Shape;1234;p56"/>
          <p:cNvSpPr/>
          <p:nvPr/>
        </p:nvSpPr>
        <p:spPr>
          <a:xfrm>
            <a:off x="473075" y="1603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wgHBgkIBwgKCgkLDRYPDQwMDRsUFRAWIB0iIiAdHx8kKDQsJCYxJx8fLT0tMTU3Ojo6Iys/RD84QzQ5OjcBCgoKDQwNGg8PGjclHyU3Nzc3Nzc3Nzc3Nzc3Nzc3Nzc3Nzc3Nzc3Nzc3Nzc3Nzc3Nzc3Nzc3Nzc3Nzc3Nzc3N//AABEIAFsAlwMBIgACEQEDEQH/xAAbAAEAAwEBAQEAAAAAAAAAAAAABAUGAwIBB//EADcQAAIBAwMBBgMGBQUBAAAAAAECAwAEEQUSITEGE0FRYYEiMnEUI5GhsfBCUnLB0WKCouHxM//EABgBAQADAQAAAAAAAAAAAAAAAAABAgME/8QAHxEAAwACAwEBAQEAAAAAAAAAAAECAzESIUERBBNR/9oADAMBAAIRAxEAPwCZSlK6ThFKUoBSlKAUpXK4uYLYKbiZIgxCrvbGSfAUJ+fTrSg6UoQKUpQClKUApSlAKUpQClKUApSlAKUr47KiFnYKo5LE4AoSfaVRXva3SLQlFuDcOPCBdw/HpVJfdsp7u3kisrX7PvQgSu+5l9QB41R2kWWOmXGo9po7Z7hYAjtH8CAn5mHzMT4IDx5k5HGM1kWurme7S6kbvbreGFw4z3eOmxPSoMP2iNkBMbeBVlIzgYXpnp5eZ9akx3MybBLAXXG6Vo5AWcjnr4LgE/QZrmuqZ2RjmTQaTqptpu8klZxKwElzezjIUfyoOntWyQhlDDoRkZGK/N7S8jSRXdHimk4K7AoQerNxWz0jVre4hSN7hWcYXeXB3sfUeNaYr8Zlmx+otqVDv9UsdPXN5dRxcfKTlj7DmqaTtlYgfcQTyjHBOFH65rZ0kYKKekaWlZqw7WrdXsdu9kyCRgoZZN2CfTFaWpVJ6IcudilKVJUUpShIpSlCBSoupahbabbGe6k2r0AHVj5CsfqGv6nqV3bWVivci6JCIg3Mw8yfY9PWqVak0jG60aTWNcg05CiffXJ4SJT4+tYTVb69vr0xas8qADcsacquTjoP/eK1fZPsg2p6tdQ6iSxtgj7ELAtuGQOBkcH99agafYxC9mtbiJmEFwQZO73AlTgZ9P8AuuW833R24/zpbOVv2NhFil4l5BNA67vu2w3jwc+Pt5DnNdodHt42YCe1LBhyJNx+oI/I/wBPrnRaLb2cF7O4jWXcxBHdfFGuQQwz79OavdT7NSmVZIZ3cltyqp2hlOAvPHQAf45rF2zb+cmITSIMASOg5ztVuR+WB1OPqv8AIKs7XQ7R4SDLDjb8+wPsOM7gBtztPxYIOdiL51PexSOPfHPMSpyomtiQ3BxuIbHgp8+WrnFpl1a3KK0dw4GN3wFFB/qGeBtBzx0qOTJ4o4N2dskIX7K8RUkEM27Z5jJxkr05zkxuagXHZK0niEcO0Fs8KCGJ5+FW6cEFd3OSAcYY1oreCSNQPtXwqNqiGXc+egGH8t35S113TscpFFcq0ipuDCKRyU4UYJH8GefFV8zU8mOKPzC/7KX1rK/cZkXJbDK31yODxg5ycflVdayxQuUu0eIg9SOh/eK/WpWAUGWGdFBD7ZYsKTjcDnp1zgY5BPlzCvuz+makqp3cqEZAAw+34uBkHGdpHOOoWrcvuyvH/DH6X3UNzHd27rI6HcApyD51vYZBLGsiggMM4I5FU1t2W1HTNq6bqGIlb5HhBUA5K9eQW6gDwz4jB6bu0sTojW1jNuONxLx+/wDF6n6DPiM9GPJK2zly4qrSLivMsscMbSTOqIvJZjgD3qi1S77T2tsWj0q1D7cttmLleAflwOmQP881i9QfUr1t+pzSOwO4IeFX6Dwq9ZpWjOfz16ay+7VK8hh0tN+DzM44/wBo8feqyS+vp3xJdzNnoEfaP+NVVlEUQsACPrV/2ZtjcXveyKdsYzn18Kzl1T7NXMwjV2qNHbRI7FmVQCSckmldaV1HGZ7tPpB1G4t5XdlijBB44Bz+/wAK42OjFZbZrVXW5i/+fecgnBz0PIIFaeufcoG3KNrea1hkxOu0dOHPMdNFh2Ykl0SeW4ulk+0SCR7lpsDvHOCpX2BH6VmrQyCZ1aPczNuLFfmJ/XnNX0EwjOZUWUeIfxqxtpNPaWGa3EMNyuSI2iwgPn61zPDS8Oyc2Ol0+yOtjeWtqYRHm6eInLZwhwcc+Y/vUHSe3EJt47LVbSc3cQ2MyKCMdPE+VbO3jjns4oHk4we9kIGWJ8vxqiueyFnBezXcTO0jjJDkEDnGBUOKWi6uXs8JremXDRh2jh8+/tyFHv08/wAa87LXJmWSMgZwnIVuvr06j/ca8ydnbkEMIWOfSva6JfRjdtZVxj46opr1Etz4z1bRW6kd1CsWH+F1lYhePmOR7+5ru6p3eZUnlZiVaSPDYyAMehAG3+oDzqC0MluwDSS85yufD95rzJdyIVWJn3ZztRup8fxIB9qvwKfSXJILVSiTyRPtBACk4z6A+HX8ajtdxMyrJHZzDgYaIg+PGcfsH0qJcSXRLGYbQx+pJqJfzJbL3lzJtGDwg5NX4L0r9ZZG6s2Qq1lkYyQkzAdOfHqehPhiokt3ajJkgkKEDeTIcHB44z06ce1VCa3au2N+AcfCSen786tVRPBF9gK0nFNdmF53Phxn1HTI7SRIWaJnXgF9w6Hrn64+pY+IxhdblzN91lkABzx1rey2lvMpWWCNgfNaprzsraTEtBLJET/D8y/v3pWF+Bfpl7MnbXBljCnPwj5c1ddmr9bO4aGR37mXHLc4PhzXhuzN5aybgBNH5xHB/A18g0y+79WNvIuP51JpPJMU5pbNqOgpUex7wWsYmUq4GCDSuk4n0SKUpUkCmARg8ilKEn1HkjOYpHQjptP9qnDW9SWLYJY2bGA8kQY/2qBSquUyyyUtMnQ9pdcg4kW2mX/QCpr5J2vvR8L2hU+ZQkfioNQqVX+aNVnr0kNrF/dJuLwID/Iu/wDWo5aRiWaVs+mBj6Yp45pUqEilZafpFubJLgglnRh0KsfzFUOq6TeDJjYyp6c49q1FKreKaLRnuej83mhuoZPvUYJ03ev+a3OhTtcaVbvICGC7Tnxxxmp2xc52jPnivtTEOSMmRX4KUpWhiKYpSgGKUpQClKUApSlAKUpQClKUApSlAKUpQClKUApSlAKUpQClKUB//9k=" id="1235" name="Google Shape;1235;p56"/>
          <p:cNvSpPr/>
          <p:nvPr/>
        </p:nvSpPr>
        <p:spPr>
          <a:xfrm>
            <a:off x="625475" y="3127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id="1236" name="Google Shape;1236;p56"/>
          <p:cNvSpPr/>
          <p:nvPr/>
        </p:nvSpPr>
        <p:spPr>
          <a:xfrm>
            <a:off x="777875" y="4651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id="1237" name="Google Shape;1237;p56"/>
          <p:cNvSpPr/>
          <p:nvPr/>
        </p:nvSpPr>
        <p:spPr>
          <a:xfrm>
            <a:off x="930275" y="6175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wgHBgkIBwgKCgkLDRYPDQwMDRsUFRAWIB0iIiAdHx8kKDQsJCYxJx8fLT0tMTU3Ojo6Iys/RD84QzQ5OjcBCgoKDQwNGg8PGjclHyU3Nzc3Nzc3Nzc3Nzc3Nzc3Nzc3Nzc3Nzc3Nzc3Nzc3Nzc3Nzc3Nzc3Nzc3Nzc3Nzc3N//AABEIAFQAlwMBIgACEQEDEQH/xAAbAAEAAwEBAQEAAAAAAAAAAAAABAUGAwIBB//EADcQAAEDAgQCBwYGAgMAAAAAAAEAAgMEEQUSITFBYQYTIlFxgcEUI5GhsfAyQlJictHh8TNDgv/EABkBAQEBAQEBAAAAAAAAAAAAAAABAgMEBf/EACARAAICAgMBAAMAAAAAAAAAAAABAhEDEhMhMUEEIiP/2gAMAwEAAhEDEQA/AP3FERAEREAULFcQjw6Bsj2lxc7K1o8FNWT6R1TKmqYyNxyw5muuLdq+qxOWqKjjQ4pVwztc6QvaTZzTxF/8uK11PMyeFksZuxwuFh42gjRaDAKprIXxSvDe1dmY233HxXPHLumGXiKpr8epaSR8QzSysGrW7A9xKrYuk8uf31Kwt/Y4gro8kUSjUIqulx2inIaXOiceDx6hWY1Wk0/AfURFQEREAREQBERAERcauqho6d9RVSNihjF3PdsAgOyocf6T0WEXiuJ6vhCw7fyPD6rIdIenNRWudT4TmpqfYynSR/h+kfPw2WdoaeWsnbHEC57jcuPDmV5smf5EqRf1HSHFcRzvlqnU8A/LB2PK+5+KgsLqiUNa0kk665nHz4rU0WD08EUbXxiQtGmcXAPE271KjpYuuzsjY0M0GVoFzxTglKnJi18KKLBpGxtL3WlebNjA28SrfK2ndFBEx7nnW+c6D9RKnCOxc9+gHHuC80kRIdO4dqQ3A7m8Au0ccY9IzbIElHD14hjLg9zS7bMAOa8SYdMzUNDx+3+laUsed8s3F7soPIafW64bVVRWvv1cLeqY39R4/PTzUlCPtFtlWYy02I14hTaDEqqksxhDo/0EX+H38VYQUZfTNFZ25TcuPEE62HgoklEHOl9ncZOrdleLag2v57rm8co9ot2X9DicFZZrTlktqw+nepqxYBjI3aQeHA/f2Fa4fi0jC1lR2maDMT2h9/ZK3HJ8Yov0XxpBAI1BC+rqQIi41NVBSsz1ErI297jZAdkVbRY1SV1UaekEshDczn5LNb8dfkiikn4CRiWIU2GUj6qtlbFCwauPE9wHE8l+S9KekFbjs4e6N8NDG73UPq7n9OHEnz0lx+XE+kfWVHbo6SfLFCDpla7U+Jt6Kz6OYN7ZU4nK2vmrcLrpAerdGWNpyCSQ2531A0A0AXGX9LSdGdrMnGtb0MfHDHX1MkZc2FjXEtFyd9AO9admBYXTGMMw6ly/hu6MON+Gpuf9qzhgjhaGwxtjaNmsaAPkpj/HcXbZrboocBxwYwJ2MpZIZohcg2tqSBr9VdsiytDRwCU1BS0ZkdTQRQ9Yczyxtsx5rtnYNjfwXojsl+3pCPNH1hbD+rV38V1kGSJzu4aeK+MDmufI4C7joSdh3I95OUECxcDoLba/WyvYGX2alsBfI3Qd5/2vHUBns8BN8nbfzt/k38kmlzPjbfQHMfLb5rwJbve8/wAR5Jq2ybEiqnbTwPlIvlGg7z3KGx7qHD3OPancS937nn7t5LxK/rpW3/42G9u9y5yydZK2+rWG55lXW2RyPU7YoqWP2h7nSizc+5cfVc20sjpcjG5idrbLzI/rJmud+GPbxXN07nS3zWYB8SjwxkTko1dEx8dLGyQWc1tiL7JU1cFK3NPIG32HE+Sy8eJ1YaffOaL2GtzbzUGX303XTudI/gXFOOXiLyL6W2IY9M+7aUdUz9R1cf6WcqpHSPc+R7nuO7nG5UiV1xuu2B0Xt2Jxh4vFH233G4Gw+Nl4JbSlR2XhpejWHigw9pe2003bk5dw8vUordF7IrVUYMpiHRHBKqpEstCInA3IhOQPHOxA+GvNWsFPFTxNhp4xHEwWa1rQAPgrVzQ4WcLjmolRRh7Tkda/AqpJMnhDqiBA4D8TtG+PBdHvFtDZRpYfZn53xWOwedfmuLp+a6qNnNyokWLnXcSTzK6jK0XJsoPtWX8o8tFxmqy/TQN7lVjYeRE6aoaRZu3f3qO6dQnTrk6bmuqgkcnksmum1vfVcjNYWChul5rm6VWoozbJZm0sFzMttlEdIvDpO82WW4otSZKdKubpeaj5xuTYfNW/RcVktX1kMcbaZp9497Lk8gd7/JcZfkxT1R0WFvtkHq6hzbtglI5MJXEudex0X6IolZh1NWG80YzjZ4FiEeRmuJGJez3bb72XXBa8YdiDXPNoZOxJy7j5f2rLEMEqYrug98z9ujvgs9Utcxxa9pa4bg6FfOltGVnoP0sbIqLojWuqsOMMjs0lO7Jzy8PUeSL1xlsrMF6iItA+EX3UKqwumnYQG9W7gWG3yU5FU2iNJmPfTSMcWFxDgbWcvkVFPPIGRujudrkj0WhxKiE7OsYPeAagfm/yqmmcWVUZ1zBw/wDS08skjHHFng4BXH88A8Xn+l9b0dqz+OeFvgSfQLUInJIccTPR9GR/21ZPJjLeqlRdHKBn4usk/k630srdFnZmtUU2IdH6SopDFTs6mQate0kHzWVlw2aif1dS05xxP5gv0NcqmnhqYjHOwPYeBXLJDY0ujCUFM2rxCCneSGPdY23tv6LeQQxwRNihaGMaLBo4Koo8BbSYkypjmLo23sxw11Ft1dqYoOKdlbCIi6kC4VNJT1TctRCyQfube3gu6J6CogwCmpKsVNDLLA6xBaHZmkdxBRW6LOiQCIi0AiIgCr6umi9phlAs4v1txRFJAsERFQEREAREQBERAEREAREQBERAf//Z" id="1238" name="Google Shape;1238;p56"/>
          <p:cNvSpPr/>
          <p:nvPr/>
        </p:nvSpPr>
        <p:spPr>
          <a:xfrm>
            <a:off x="1082675" y="7699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descr="data:image/jpeg;base64,/9j/4AAQSkZJRgABAQAAAQABAAD/2wCEAAkGBhQSEBUUExQVFRQUFhsXGBcXGBgWHBsXFh4WGBcaFxoaHCYfFxkjGhgUHy8gIycpLCwsFR4xNTAqNSYrLCkBCQoKDgwOGg8PGikcHBwsKSkpKSkpKSksKSkpKSkpLCkpKSkpKSksKSksKSwsLCwpKSwpKSwsKSkpKSksLCkpKf/AABEIAJABPgMBIgACEQEDEQH/xAAcAAACAgMBAQAAAAAAAAAAAAAABQQGAgMHAQj/xABCEAACAQIEBAQDBAgFAwQDAAABAhEAAwQSITEFBkFREyJhcTKBkUJSobEHFGJywdHh8CMzgpLxFRZTY6KjskNEc//EABkBAAMBAQEAAAAAAAAAAAAAAAACAwEEBf/EACIRAAICAgIDAQEBAQAAAAAAAAABAhEDIRIxE0FRIgQycf/aAAwDAQACEQMRAD8A7fRRRQAUUUUAFFFFABRRRQAUUTRNABXk1ou4xQJJGgn+/wC+tIeL83JaICmTsQdyzbKPUDWpyyRj2MoSl0WUsKhXuLW1WSwOkgbz0H41ROIc3klVLHzAkntZQnM5HqZHtSi9zYxzPBVVUXCNgJlcOp9eseornl/T8RZYG/Z0m/xxVLQCcsTsJYxCieuo+tKcVzcVaBlJ1WN5unZQfur1aud4nm1luLaRi1xIO2+Iu9++UH8K0frZjKGIJZrKNEwu+Iug+raT3qcss2rKxwJdnSE5pLKIuKJHlJXtq9w/sATHuK8s82M0eZfP8MrEW1+K4/adwOtcuu48x5iVtupfuVw1vRR6C4QNPWtjYuMod8pvKLt0g/5eHX4FEbaRpS+TKN4Is6zY5lLBcoBNwnw1OnkX4nY9tzHaKn2ePWyQNfM0LH2o3P7o71yJuZmkmQviAMenh4caAL+04G1GC5xum9dF3yII8oEEL9lF7FhWrNkFf86O02MejRDDWY9Y3ipINcsw/NiBczQTICgaZn+4v3babE9abYHnJmygNr5tCPKY3M/+Ne9XX9Ca2icsEl0X6aKruA5mVwSYKgTmB36CR0JMwOtOLGOVx5SPbbfarxnGXRBxa7JVFeB69pxQooooAKKKKACiiigAooooAKKKKACiiigAooooAKKKKACiiigAoorVdvhdzH9KANtYPeA3IGk69huaTYnmRFE5hGbLP+ksR+X1qncX5v8AK4zeZslkD/8Ap57keywKjLIkOoNlxxnMiIrRq0LlHcvqo+mvtSPFc6EAtmEEqFHWXmJ/dALGuZcS5wJOZrmVSSyA7jxDkBPoLQMe9IsVziucm2C8o4AbQAsAin5ID9a525yLRUUy8nm95ZgCLSW3ugnU5ZIt/wC5gT9KS8a4nlgXrozqqlmJ1F3EkZngbhEqi3eK37gK5iAURCq9VT4R9ZPzrdb5fuvDGWJE+Y+YjpFN46/0U5P0POJ822R4yW8zZmW0hA//AFU1MT1Y61Fu88MVZUtKJvi6S3mkIItrH3RSW7hMukaz869w2EmZGo1pkopCfp9mQ4xeFw3VIVyzNmA6t2nYfyrS/Fr0R4r6ArvAhjLKPc6mpd1VI/PTaolyzIMnbaqpoKZ4uLuEGbjwQFIJ0gahfYfwr1cTc1Ac66HrIH8JqTYwfkI7ka1k2FA3nX+9Kx0FMjDjF0NmYhtQdddV+E/LtW+1xzWXBzSTnkmCftR3qLdwpIPTt7CtdrCADU0JJi3JFjwfHrTk5jkRFgDWcg+wv7VzqfU1LXid1ySMpttGQA9BqFJ+6u56aa1VDggdp0otrct6jMs6AaxHUEdjSPHEp5Jo6Vw7jpQCW0+KQNgdDcPctHkXsBTxOckRIMgjyiDtOwB63D1YbVy2zzO8RcA+LNIEGYAzH1UBcvSmHC3S+0mBlBIkwF7sw6aak/aNR8O7TKc01tHb+XuZiyDMwaBsBqAdvlMfntVoweNVxI+Y6g9j618/2rty3iFh2RUguevmEIp/9Rgfg6Ce1dG4fxnLs2o8xb7P9+nVtKdZeLqRKeK1+UdDopRw7jivAfyuenr/AAMQY9RTYGuuMlLo5Wmuz2iiitMCiiigAooooAKKKKACiiigAooooAKKKKACvM1DVTOZOdFtLeVSAyJcy+rIUB/+00jlQ0Y2WHG8UCZQCJN1bZnpmMn5x+dUTjHOYUNLT/hXG7nz3RaEf6cwqrczc9i3iGBbS3jGfLGpXw0C6/vTXPcZjXuMQH0YERtILFwJOu5qPJyZRRSLPzLzuzIVV4JuXswHVWKBB8wtV3Gc03HACQuW41wMBrqsQfpSzEcPdZzgyep/mK2YbBrGrA6d9qdRihm7MLGDd2G7dPlTnCcvTrB0MT29qc8uYEEEzCkQG3qx8t8mtaD+fxFcyJ0j61DJl7oeOPZUrPA8jhozR/fmqf8A9FuHFreFweECOusdVjtV2XgKyR5mIGuUQPYk6VivBBGtm7v0KH+Ncrytl+KRReIYTO5Yr9on5VFw11LhNtLcFav93gltwPMyXNgrqVn66Ujucu+AzFlKv1+f51RT0YymY3AwIG439qiYDhTMSfrVh40pVYVfNWXL+AZtwR1n+VW8n5sWjXh+HtlLERr/AErHFYGG1EzED1irMmGKpO69v40sxdz4TIknT2HU9jUlJtjNCG5gconzSTMfh/Cll/ytDA6/WKud6yhQZTMHUztSviHDQSRGsaHuarGf0Rxsj8AQAPdHmKKYXfUUoTmC5duBXClWPwwI/wCadcNstacECcxgqdhoelb+IYG1abOtoBgPUiT3rVJXTBplZxWGgnLI/M1EFztofenF18zNmGnf+dRUwg3HeAKunSJUyRa4/cWA3nCmRO8nQk9yJj5054XzDdY+R/N0mABGsn2EgetV7wDqIBgn6ULg2AzoSrbafjSSjFjKUovR0scbuNaFtHAYuFa52UwSE9QIk+tXvhHM8DLIYLoZOqhfiJPUAf8AuNcHwnGyoUOcpGmYCRAk7d99af8AC+OG3pObYgTo7DVAT/41+I9zUnGUdoH+uz6GweOW4AUMj6RImCO8EVKrknAOdCrAr5s5lp3PXXsTr+FdN4RxNb9sOp9x2PrXRjyckc84OJOoooqogUUUTQAUV4WqJiOLWbfx3EX95gP41lo2mTKKW4Xj9i4YW6jGY0NMZo5IGqPaKKK0wKxZ69NUr9KGDxNzB5cOWCg5ruQw5QTIT8CfQGsYEbmX9MWCwrMgLXri6Qg0nsW26VxjifHv1q5cdm8NLhd1VDrneJQn5CtfFcAp88yCssVnXTSJ+U+s1pwmHZrRZcoC7q8SR3WdKlJloxF+MtswzudZhRMkjvPb1rbwzCKziSSSDK9x2Bp7ewdvwlclCzrIjcDtHao+GRfLMqwMg+1LzHUBOX8JyoYhe5E6H7wPWZFMMPw63mBuDKD9tT5D3n7pqLxi3GJMfeb2OgI/Ot+Ew+kJcBI+K2/lBnprofemfVmJbovnCeG28LaBcyWJInQQPvnoD0jep9rmXxSFsiQu7fZmNl/rVHxeCN6z/mQtoQuZiw9UJ6x0NY2/FtWALbAZoY6Rp6GuWWFWV5nQUxrtEtA6nafStgxptkEnWO4P1E1XcLzACoVoJ0+sCtfH8VcuSEbpsDXP4bdFeaot2G4xmGW6A9sif7O4pjh8Ol23lnMn2Q3xKeg9q5byffvW7pVvMjSfN/zVztcW8J5mJM/03ppY+OhFLkLeN8LNtjIknbTf2qHhSF1Jyg6HWKuT4xLyEOCWEkBdWWdio+17VT+JcAu7Ah09NY941mmj8ZprfmS0zG3OUqY16waQcaDF/JJEzpFbMRwANcBGkfMn+lTP1ciTA2gDaI3NUXFOzVtGHDlfIM5BiSIECNP60zgsojQ9faoNtTqSOmw21qC3NUOVK6AxNK4tuwuhrbwyElhvMfOjFXVJKvA13PcV5ZvAqCvlzN11M1ExTRDMC3TaNZ1obs27IONsKjkgbn5UruYlZmRE6wIinHE7Za0WAJiNO5qv2OFtGZgY10jtV4bRKWhnh8K0BgNIE+/f6TWV5wBpEyfoetTuF2W8PY66gb6j09prTxLCGNhr8j86VS2NRFwnBGuJ4hhUEgMxgew77/jUfF8LawMwYFWB2MgjsOwqzcX4Q2KwVpLTAeHoU2kkAz+NKF4S9rD+Dd1dnDaH4R2+dMp2hGkasNjmAaG8Njrrp6SvfQkfOum/o447kuAFpDgK5P3ukCufYfg3jAhhtoKLFrEYS6GtXFJUhgrQdQdiOulapJsxq1R9NKaC1cZb9JXFQseFhyY3AJ+cTSDiPMPF8bKtcyKNxbHhj5mZqvmiQ8cjtPHOdsJhAfHv21MfDmBY+wE/wrnHGf05tc8uDsgD79/8wg3qgPyZcAz3T8W7Hr2194rRbwQtN00Mb9fbrS+WL0hvHXY+4lzRjr65nvN+6T4Un9i2usa9abcPwNuJcXXaASbrLZE9coMk1Une6lz/AA8qiZdgMnyDtrtVjw2PsMhIFi206Fi99/c9K5sts6sdIY3+MphwCEV56JLR2k96vfKfN2dUFyfNsSIj9k1RsCoKjPea51ASyEEdN9adLaESoaNInSD30qSy8GbLGpnUwZr2q/ytxg3ENt9HTT3Gn41YK9OElNWjz2qdETieM8KzcuRPhozR3yia5ryr+l1ryziLSZeptGWA7MjanTtXTcfhfEtOm2dSs+4iuQ47kg4aTdw4dR/+VD4Z02Pl2j1qc5cRoxUuyJ+kDhNlWXEYfK9jFAyVlwLk7+oLZWIO2WqbiL169bewFe5nICqQpyMDOZbm+WOlOsVwb/CuPhnN1Zztbb/MtMIlxBh17kClF7C3MQj3UWWsqC7oJWSRrEaSOm9TTV2W4tKibg+TbrBPFEZAFGXWR6xpNauKcK8I6anofbXX6Vjwfma95QdthroaZ8SY6yQZiTHfp/WoNz5W3o6FFcdFVw1g38TEwS5jTYFf+a1HBas5OpPk9RJ1rbduFczpIKR5t9S0fSNK9K5/DCiS0KvsetdKdqyD06JPCME5QtcIFqQijQBnOhb5KW+lTOL8Tw2qC4Sq+UZRMhdJ17mt3MuEPgWkUxbtfVrg0qo44EhXjKTIgd10Jisj+9sx/kbrxe1oB4h76KNOmtTl4srLGUgE6ywJqt4a2demnpViwfDmRQYOo33j6HWmqJikyd/1wWUJZM0fdYnT3irFZVL1tLgBGZQwB6A9PrVUfBtebwx8I+JxmgAbqZMGn11suVVgKiwFA+lc2RIrBs2pxYg6aRPzG386cWuIqVBMhju6mG02HaPeqfi+ILZBNxf6GovDuZS7KFEj+9KxwtaK8joH6uhAOYfMZD840PzrTi+X0YeRpO+pEf1qDhseADm3I9/rUm98IbMPlUXaHIV7hAMqM3vlnX61C/7et65wTqBOQ6R133qccetoM+bQbAnX33qPY5tt3WyhtO86zQlL4K6PRwy3ooLaEn4CNfnXuN4cpADNlgT6VIv45gGJY+28nuKUcXdmUKHAlZg0yi29mNUicvDVdfIVZQu87+9Rm4QyqBrknsTPppSjg2BYOPOSp1I9fT6U9bHNaIhiCD97T39KfrRi6EHMfMT4dxbsZVAALEjUz0AbVRVg5Wuri8OxuQLqGDlIykHY6delZ8YtcPxgV7+e3dC5SVI88faPbSaX4XjFqwvg4YFEXdiRLN0JptONCpu9jLEcPKwFZBBkEtH1rcuFQqwlWO/xgGR031FL/wDq1xlMlWmZOh0HbSkuI41eDwGXKOuQT6jal4DMt6Wny6W180z510jaNdqrJ5RvveDsp3k6fx61KvceueFMKD6LEmjh/NOJS3muORGqLp+NEE49CjbDcOvW4HhFh1MxA9K84vg7jpkQZCdzmGvodarlrmjFM7XA+ZQPhPc7g+1SsDxxwhFwA9iNDWcDRnZ4ZfNtLbMumm4P8aXXuWgGLO1s66S0bVruY+5bDP1nyj5a0ts8yu7HMFgdI+tCjIZsk4zCKja5HLHojXIHbtH86aWLBNohTdU9CuGUaevWq++JFyS/Q6eVtv8ATUvDX7bH4rckQP8AFuJr6g7VSXQkexlgOW8VmDtcvMmhEDLI7771Z8OhXT/G9c46n2pJewF3wJs22Z9xlv5oA9JrRwY4kz+srcQdCJP11rllclbKr86ReMHizbZXLfCduv8AetdDtNKg9xP1rlGAwDXGRVbMWYDVTIA1NdWtLCgdhH0rt/lX5OT+hKzbWq7aDCDBB3B2PvW2iuul7OY55zZ+jktN3CHLcGuToe4X37Ga5pjeOYm0jWHtEBjLZNPMDozRuffSvoukvMPK1nFoy3FhmEZ10YT1nrUZY/aKxyemcJxGDtXLYvKWtt9slQFn2mQfalTYxCPPfJG0Kp1HudverFzB+jO9hLmYE3U3BMgH2J0+RpKLFmYvW3UgaaSJ667VPS7LJ30LP+sTn8NIBygegUzE7Enf5054SDbHiMvnMAAiWZjsB/IRXlvG2UPkssxA0G+v00rXbxzPcJOrqIXL8NvN1H37lDbarpDJJb7Y0fiqBMSjQfCtqgOmt2S1wg9wTHyFJ+FcKW8LZZvhB0jbN2PejjmMs28tjLom5nUsd/emFjF2UtDJO0x/M96W2laMVPs0rwx7RIVGffVCNf3g2lAwLXNbzhY1yqBm12kDQVqucYXKdTrrvv0iKX28U3h3CphoGo0k9h608U32DpdDteJC3CKhRBrA0lu5net1ziqCDBBOsevT5VUsFxW5cMXWzAay28+h7VPwrXbklRouk1ko/TVLR5xdmvGTosGYPfap3DuGi0JETGg70rwi3bjlW6Uys4sW2ykyRqT2jeslqNIE7J9kvmALb/LXf6VOuXSSQWyxuPSlVq8Wg9CYn21qLd4pnuFSGAIiRuSKlxvRTkTsXh84cknKB5Z/CqvgbRV9N/zq0DFAqAsRvB9NPzM0uxjgsGBEj4pq8NKhJMa4TjAzZCQYnXpPb3rPG2S6s+gAGw1pFwHDKz5i2xJinmJxwjQwpIn2qTjxYXaK3huI3FvggkQ2v5Uy45jQAyg9Aaxxr282YGNIOnvUTEXLbrl1E6AnqRVFWmKnSI748MukkxRhcYYM6sfppUjDcPCoTpJ1n+XrWgnwyelM2mG+x7wviy2rN29cTPk+EajUnrHStlrmK1i1ZlteFcQawdD7CkeB4oEttmCsrrBDRB9qjHHwkWkFsTqTqddqxIOTGlzioUEsSxnYHSf5VpXjwCkTmJ+zvUXhXCGvNBJABA2MnPKiB2mKsvCOXi5VLaAGVAAEkkhSST9frQ+N0Y3LsW4fC4ogMmGuspHRD6+lRsdjL1o+excQdSysPxiK+neE4Q2rCIfsrGlSLtgMIYBh2IB/Oq+JEXkZ8nPzEWnMZ9P72qM2PzHKOv419Jcb/Rfw/FfHYVW+9b8h/DSqfjf0D20zNhb5DRot5Qy/XcViiCyP2c74aT8OVSQNJJtMD+9swplwizfR2/WHCodjcth1+RHSmx5A4hhZm0t23OyHxBGmwPmFZYe2QpzC7hzuQys6fRh5fka5crktUdUWmuyHew9wNKWsNdQ7Gy2Q/PUUzwt2R8N5PvAsWAqv2vGOI1UFZ0K9R8tau3L/AAe5ibw8jpbVvMx9OlR4Tk0hnkikWTkLhEZrpJIIhJmZ6n8quwFa8PZCqFUQBtWyvSxw4xo4Zy5SsKKKKoIFeFa9ooA13bIYQQCDuDqDVE5z/RqL6F8KfCufdIlSfzU+tX+vGpHBM1NnzhiuVDYDeKWZx8Sa6esDcaHWlir4eV0Xyt2kiPU19FcwcKt3LbOyAuiOVbYg5W6jf2NfNI4gUCo5YDYspjfuOtScH9OiM7RuxthXfxDue9RcQ+WVzEdh/CoeIx9xWysdj/wfao/6xJk60yg1ozmbmktBPXSs1veGpM60vuEkz1rdh0n4t+21NRnImpi86ARoTJ26VJ4dxZ0zBZAYH1pO2Kg6bA1Mwl4ZpNLJI2LGqXmCkbFo96gYi1G/vrTK3xW2nmAkjvVdxGJ8S4WJgn8P6VOMdjSkXDhGFhQxgjfeT/xULEXtWAMHXLpt/YrRhMbltmJ/Zjt7VHxZLCBJPU7Vijuxk9G3FY8Zokkkb9j1qKzeU9hMnvNRLFtlfUbf3rW8XJB1jfT3p6MbsMMWLaTPxSNNRtNNn4pZsDJczXHZZfX4SelKsNfy6nQgQIrPimDt3T4ltxmIAKnow61vFMVsacSW0bFt7JOVhpO+4mfpSG/bbMCToDpUq6SlkWgwKgzP7XWPwpfexOtalQsmMLmOCgKD019/Sl9/E/WtMsdh86lYPhxbUiTMCtqKMbb6MLFvMdRmPbp6knr7U5t8KJUltTk06R7etMrWFUBBljQenXX5+YfSrPwLl9sTARc0aMeglZmpOTekOo1tmvlHlxr1xkQDNAPm10DyTXXeAcrWsMAVEuBBeI6AaD2rZwDlu3hVhRLkQz9TrMe1OQKrDGo7fYmTI3pdAKKKKqRCiiigArW9oHcT71soo/6anRoGDQbIo/0j+VbVWKyorKMCiiitAKKKKACiiigAooooAj463mtuO6sPqCK+deP8sNbcEg6MV2mJgD8TX0kRSLj3KlrFRmJUgySvUCpTTtDxaXZXOVuVbGKwCJirK3MvlViozgDSMw1Md65x+kD9F1vC3l/V2YW3QsM2sEMARPsa79hcMEVVXQKAB8v40t5j5dTFIA2hSSsdyDofSYPyrJKXHXYKr2fLeI5cvJmgZgoJYqdgpKsdekioNxmU+YEH1023rt2M5GujOmX4luLK7ZnAuD5Zg30qs4/AEFAVVs+YDyz/AJ1uD/70JFSWZrUkUUL/AMnNLd4amK3jETqfarHhuD2bys72vDyG0DlkaPKuQPQ61hd5KGVPDc52F0EHo9r7PuVg1TnGRvGSEhxAI+UCo/gjr86Z2uV7jLmV0j/C3Mf58hT7BhlPzr08nYkHJCybrWvi+2g1E/lTKvojv2jVYYCNSSBOh/vWtf6xJDTpqd69/wC3r4QPlEG2LvxR5M2Sf9351nd5XxC6FQIZ03+1aUM8+4NFL6PbNV/Egj860tdjXbtUh+A3V1bLBUHc6hlzqPpI+VMsFyU9xlVnCl7gt7TBdPEtk+4rG4oLfwSnEiO9YDEloA1J3Ef3rFWLC8pKVzOT8CuRtor+HeX3XemPDuGCwxELnS5ntkjraIYA/vWyax5IroOEvZWMNwG86yRlAQXBmMShIGZR7z9KkYTlwXGTKZJGv+4pr88v1q6NaR/RM1y2s9LeIU3LY+Tz9ag2OH+Fcz29BcXKAfsnwwxb/chNReYbxWL7XCxkVY+Hz7RoSGj/AOwqRhcLA0EhSzfIltvpUtk8TIU6qfzP8xVl5N5Av3mt3myrYIEg6lgfMY9JaKxNzKSqAu4HwRsVcREGYwHM+UBCVWfqw+ldm4DwZMPZVEUAhRmI6tAk15wrl61hyWRfM27HUxpp6DyimtdUIVs5pzcgAoooqhIKKKKACiiiaACiiaKACiiigAooooAKKKKACiiigAooooAKKKKACiiigDApVV4zyOtwL4UKUOYCNCQ2dc3zNz/dVtopHBPs1Nro43xnkm8GZVWAbjWg0QIuee2R6A6UltcKuIjO4Aa3FwjbRT4d6PWu9uk71DxHCrVw+dFOjDbo+jD2OlRlgXotHM0cGGAyZrXTzW9vsOQ1pvZW0+da34yLviIvluqVuQf/ADWfi16yorseN5EsuVMkRaa0f2lb4fmraj3qi8Q/RM3j+MBmIUPCnRmTQgzGrCovE0V8qfYhuWSPDU+ZM7Wo/wDSxAzL/wDJrWnCI8k/aVluGetyzKOD6Mhq33eVXMpkdV/y1MbIYey3uryh9+tRnwrG4+e14ZQkn9tJ8O6dek+b2qTUx04sq/FeFFwyroyKVT/QTcT8CVHyr3hSXDYVmBVlEKT9+x57ZP8Ao0q22+DGYQFirZCO4Em0f3XUEe4qb/27cBuJ4bsJDITsWGoHpKeX3FH7aG5QRVcXgpuGB5DFzXTyXgEuj2mD8qi8TRLZ8NwRdTLqRoSmkj95DFdB4dyrdW0ga3mKOV1IGazcmR7qYPyrzEckvcAz2gz2/ILhYS1tdbZPqJg/xrVhmI8yZRsNwxslwDXKgdY6+EyuPrbY/SttrhTl0BywWUQTEDOy6+wZfrXRMJya4Ky6rllYGsrDqJ0+60f6aaYDlOzbMnztmzS20yp29xVFgk3sm8xRuT+R3uktc8tsOy+rAEggdl0U11LD2QihVEKBAHYCsraR+P41nXZGCj0QlNy7CiiinECiiigAooooAKDRRQBiE61lRRQAUUUUAFFFFAH/2Q==" id="1239" name="Google Shape;1239;p56"/>
          <p:cNvSpPr/>
          <p:nvPr/>
        </p:nvSpPr>
        <p:spPr>
          <a:xfrm>
            <a:off x="1235075" y="9223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Click here and return to Popular Salt Water Species Home Page!" id="1240" name="Google Shape;1240;p56"/>
          <p:cNvPicPr preferRelativeResize="0"/>
          <p:nvPr/>
        </p:nvPicPr>
        <p:blipFill rotWithShape="1">
          <a:blip r:embed="rId6">
            <a:alphaModFix/>
          </a:blip>
          <a:srcRect b="0" l="0" r="0" t="0"/>
          <a:stretch/>
        </p:blipFill>
        <p:spPr>
          <a:xfrm>
            <a:off x="369888" y="3044825"/>
            <a:ext cx="1647825" cy="746125"/>
          </a:xfrm>
          <a:prstGeom prst="rect">
            <a:avLst/>
          </a:prstGeom>
          <a:noFill/>
          <a:ln>
            <a:noFill/>
          </a:ln>
        </p:spPr>
      </p:pic>
      <p:sp>
        <p:nvSpPr>
          <p:cNvPr descr="data:image/jpeg;base64,/9j/4AAQSkZJRgABAQAAAQABAAD/2wCEAAkGBxQTEhQUExQVFhUXGRgXGRgVGRgXGxogHRkdHiEcGCAcHCggGholHx8aITEiJSkrLjEuGB82ODMsNygtLisBCgoKDg0OGBAQGywlHCUsLCwsLCwsLCwsLCwsLCwsLCwsLCwsLCwsLCwsLCwsLCwsLCwsLCwsLCw3LC0sLCssN//AABEIAHgBPwMBIgACEQEDEQH/xAAcAAEAAgMBAQEAAAAAAAAAAAAABAUDBgcBAgj/xABBEAACAQIEAwYDBAkDAgcAAAABAhEAAwQSITEFQVEGEyJhcYEyQpEHI2KhFDNScoKxwdHwFUPhkvEXJDRTg8LS/8QAGAEBAQEBAQAAAAAAAAAAAAAAAAECAwT/xAAgEQEBAAICAwEBAQEAAAAAAAAAAQIREjEDIUFRE2Ei/9oADAMBAAIRAxEAPwDuFKUoFKUoFKUoFKUoFKUoFKUoFKUoFK8mk0CsGNxS21LOQFHX+XrULjXHLeHEEg3CPDbB1bXfyA5mtE4vx83dyJA3A8IP4QdP4jO1c885i1jhyWnGe1Nx2yWPBsZOhjXU/s++29SuzPEzmVWcuW0JzFhm3gEnYbVp9m2biwvhtj4nY+Hlv1PSeo0NTbCdyM1sAEa57oGZoPyLrlHnvrsK44+TLft14x1QV7VfwviaXVUq4J5gHnz0qeDXqcNPaUpQKUpQKUpQKUpQKUpQKUpQKUpQKUpQKUpQKUpQKUpQKV8u8anQdTWrcc7dYewrd2e+cbKmx9W2j0qbG115Ncexv2g4u78BS2vPu949Wkz7VQY/jmIcfeX7h01l2j8ojWnKLJt3fFcQtW/1lxE/eYD+ZqpxHbPBJvfQ/uy38hXCAGcnKQW8jz8tKt8B2VxF1c7Mlpd5utGnIgb1DTpOM+0nDr8CXHPnCDfz1/Kqj/xSY7YdOX+4WP5IK1H/AETB29buNzETpZtz02Zjr/WsWL4pw+wR9xiLoY6F7oQD+EDantdRuB+1Jx/sJvHxN/asNz7VrhHhtWp15k/1qg/1+zE28Jh1Agy4LnbmSa8XtpcIm2tgAaeG2sddTH+TQ1F1d+0LFn4Qg5SqHT+dQsT9oOOBjMB/8YNQD2xxnK6NZkBUnlt4ax3O1mOn9c5n8K+umlaNK7F8cvuzOz+JtSYiT5f2rCMVdYgkg8gD/TSJHWri12qxZmXzcxnCNz3+H0+lSR2nc6vYwzgwY7uCdjupEVnjGtq+3x/E7nWBpIBA8wCsct6+7PaJpLMM/wC+JG2++sf0qVc4vh2B/wDJqrbSt1wNZG2Xl9KpnWTpAkE/u6bwNxU4Q5VfYbtQCZ7sgwNVbXTfWNug0FX/AA37QGUgQX0iHOv1HP6CK16yuCcCe+tkRMFXX18QBrPb4Bac/dYpCdwLga2ee0zG3nSY66S10DBdvMO0Z/Aeshl9J01rZMNjUuLmRlYdQQa49huCYrDHvLdsMNycq3AdNxMz7AVZYbt5dtQt7C22GmYqvdkTtoQZMVUs/HVQ1eg1qHDvtDwlyMxe0doYSNp3Wa2LAcVs3hNq4j/ukE/StMppNJr0UoFKUoFKUoFKV4aD2lRMbxG3aE3GC/z9hvVLie1SjRFJPLOcs9IUSx+lZuUnayWtkNY7t9V1Zgo8yBWj4rj19ueUfi+7/IS2oPtFarxriWQQTnY6CdBpzkkn6jWuc80t1I3w/XTcV2qwlsw19J8pO/pVwjgiRsa5Z9m/AHu3P0q6PAvwDkx67fCB+ZPSuqiuznXhpNKr+McXtYdM11o6Aak+goLCa1btF2ytWJVPvX6A+Eep/oK1LtD2ru37bnW3aWAQp67AnQk+QrV0wd5lVhbEMCRnbK3kYjT3rO2tJfF+P38Ux7xzl5INFGvTn71AGHNZMIwByFWVhoQdxH9+XWr1cESqsNQQ8jmComPcSfarJsVfCsCrs5dQ2ULAPMkka+Q1+tXuHVE1Fu2p5Qqz+Y0rFhsHEkeVfWJQ8q3x0lqXktXtGRGjaQAfYgSD5itI7VcKOHu5ZLW2GdCQZ31B8wfrNbfgbRkf571O7UcP7zDk6l7UuNdYI8YHXr7VnKE9OXhlTRmC6aT7b/5zqZxPha3k0MAKzhuk5dfMakEeU1Q9scLlZCAQmWFnoDzJ9tK2fsYxNhYMnM4UHYymb6GCPVRWZDby5w0rbuSRFtTm5GAIJ9MpB8wKicJ4OMpNogq07nmFkL6/2q4wgvXWuLcthVYomm5t3IBHsOfRq8ucP/R7OW0ufKLpUZsxYR4W9QSfrV0u1c9hgdSQTEzI31j1EfSvbeHfKC4APocuqgjf/BPSrbh7s9q33nhvsrZVImTbtEAnpsQQfw1E4DiWOF7+/KOue5rpmVFIBA5aShH7tUfNjB+IeqgTpykR5jl1msGCwt57l3MngChgwH7QbQDnsdN9KtLGNsNiMLZGYpiAMjD5cqkg+cMx+lScFxJGYwwzoLbXEGsBrpkid9cpjTc9auk2rhhNR4WJ1020EnTpp7a0XCHUEwVyE65T4l31+XbTzqwweMtm/wDoasc6/CxGg8JBHmp8PSBHSq/tHcupYtizLPFtSQsgrmJAHSNF6aU9G2IWGJGh5E6QBIXUjnttXn6OI5DTrpGu3TaK2DCjNZTO2VlRAdNIzOFYE7gSBB5SKhHh2JGIwj25CBXW8j6qAACZ/C6tt1A61fRtgwF66uburjqygMVDHQkxr1Go/KsmP4nevCHOaJElBJIgf8j1NWWHsgqzIEYlptk7lGPiUjnlyqPesfFsMyJibltR4e8yidDbABzIB0Mj0FPRtS4BF2uh9dIUhTy267nSri1way5mzivxDMuupg6g6QRqahcIwve2EzrluG5BBEZjlBYRMjUKR+9UfiFk2v0chWcXgiyNMrEvoY36+xFZWtmsX+JYceB2urtoe9A1jpmiNferHBfaG6tlxFnpLISpjrDb/UVrGFuXFBIciFJzAkaCF0g7A7+oqdicY9zRwjQyJ4wrSWAghoEiDoZ5naasm2XSOFdoMPfMW7gzfsN4W+h39qtZrh+KwQyq2ULqxyjSMpAmfk3B8ian8O7VYuwAO87xRrlfxaevxTqPrSwdhpNc4T7SnHxYZdN/vCvlp4D061r/AGr7X4nEqVRxYRo8KEktPV9D7QKg6Hxntlh7JKBu9uD5LZmD5nYVrd3tjduD4ktgxos6eRJEsfQD1rlGZrRysIgTp/TlV7wXHISDlzsOkx66anz1rlncvjpjI2o40ZhE5tDmbRj4twgk8tyfl30NfBW7G3dBtJY92T/U6aRWG7xVlB+6ZF308A3O8LM6+dU9vHX8TdFrDJ4tvCv5szDQeteeY3K9OtsZsUcoJNxB+7mP51M7H9lL2Mdbrllw4YHXd45DXblWwcB+zMZluYu61wjXugfAPUwCfSui2rYUAAAACABy9K9OGGvbllm+bFkKAoEAAAeQFZaUro5qftHxkYa3mgFmkKOp6nyFca4lxC7eul7hLE6f9ugrpXalBcxKrMlbcxvHiP8AxWpca4KVll23IGpHmPLyrFy9tT1FRi3HcW5gqL7F9dgCg1/h19qwdoreMBv4Y2nuW7l1LtrIM2WBHhI6j02FTcJYMFWAhhv1FSsK+KtLktXyLY2GUMVHuRIHLWioPFrDrdwqtBurYC3OZBzKEB84z/StgxJKKigAmD5SzoQD5BUk+9Q+F4a1a8T95cdiT44WSd5PP2FT7Aa7ck88zRESSBOnJQAAB61Sx7aurOXnqB/DH56istu2GuFTocoYTsRMfkf51E4quWWBnLiGH/Uk/wBKmpeBtpc27o6nfwPofYGD7Uy8jMntYYTDKtTLZgg6QASZ2iNfavEaBrz/AM/Oq/jN2LfdiJukoJ5D5j7bV5p5LllpvjqNO4rwlGZraoMuuXNzzlQp9RIHpFTUwgt2wqqAQr+FQSVzBVA05i4CZ5CpzrOIvygYW2QbkHN3YIHSAVJqLwazfGJvXWI7gQAOYJkt9WP516ZdM6YeLYC41odw3d3Yttn/ABMCo05bD6io+JxYw4S46O9yHshUU+I+ElvwqczGTpoKueEY21dCm04ZAwt3HGkFBOXXXRTM19cD4lbxF11Vwe4yZxHLQZdd5hx7CnJFZjs1u3da1ba5cEHKDEi/8WgG6mD7Vg7UYoWsLcuXB3ihguUiP1hDEzrOUqRFWnBOL2sSLvd6ZCUmAozoSUI6AAz6Co3EuLpbxIw3ds4YKfZXYjTmW8UnzFS56XT4xSLbt2bhthS5Fm0Avitm8ykHyCQSfevcJftLjrloJluKi3Hcr4WW2oBGvIkb9QKteL8RGEw7XmUvlAWF3zK4kjyAYAfu1HucbUWbeJtWXuq7BCRAZUaMo2OcZtWHlSeSaOFVuGwVnNfxiBrbqRh5uDKA0zmnkCkCZq8stbW4bfg1YMo0J7udf4ZA/wCqvjjWNtWVW1cdT3max4tAzsRlLeQnUdCKxXOCWxebE5jHdsmSAcqhCpM8gpU6RE1j+svteKPx/s+t+2ltXNtUABy7EQO7U7aEyfKTVwMJIWGIJXuDOoBUDxdY0K+wqqwyW+KDC3w91UW5mZBp4lyhcw6SDr51H7RdoCMK74Yh3RhnhSctwMQSdOYJ9lqf0vU7a4vriXA2u37N/vO7W2QrL1BKBwI2JbmZ2nnU98NlIBBB/wDTqeqkfGAaYe9dv4UeI27jLMwGh3ABgcwrAjyzVdjC/drn8TIAhI38JLOy+omKTy3pLjrtpfajhr3wRZvql0FMQcpPzgoAI5CJB561erhtBcksDcW6I0mBkgdNZb3qVicBaF1nEKzE2yRvlyzHlAMAeZ615m8SQZy914eku0Bh6anzFZvkyt1DjNTaBheCRcuHPmsuwFtY0VWBz6jkxUa8orMnB7bMdIU5lO50SMnv4Z84q0wtqQVcCBbBJGhyhmg+WYgQKz3xo3hCtmRiCRBhZVfLQGfSumNy+pZGu3eEAnKWMsQSdf8AdAV4B2gqI6E1GxHC3UhsoAInQAnPL5dPmEgjTfMOlbHlBLAiCcxlTJ+8ZQx6Zl0A6kV8SpzAA5ZBIB8asJPhnfwkgR0J5iunKpxavd4aHnuxz1DaR4Vg7baOPpVddtBbcOMsSw0ljoBvzWQd42NbgMVmXMcp8spggAHN+6B4R6t6VT8QxYHgCDKDI0yzljU6HWI25sdDFYz8mlkUWJ4WrLAKmToSCOkEE84ifWoGAN4iGxD/ALo2+isKl8XxkfGRJgBQZ26aaKR/Kq/CHEADIgjqFR/z51mW3H0s7bP2M4KuLvFLzwqrOVTDMAdjBkDzmut8M4basWxbtIqKOSjfzPU1wbA8UxFm73iPkuDWCoAOmxEf1rpnZr7Qbd4i3fC2bmw8RKt+Qia3gZyt4Ar2vi3cBAIMg7Eaz6V91tzKUpQaL2r4FfF79IsGdZK8/hg6cwQBVZZ47P623HU2zMeqnX6GulkVrfaHswl4l08Nzy0DevQ+dZuO1la43Dwwz2XhTIgAMs+anY+W9R04O5mb0Hl4BEjk0GY9DWWxg3RyJNtx4SeR8mGx9D7GvvE497Zh7OY9bbgKfOGEr6a15spnjfVdZZZ0qmRwzIwhgYYAyPIjqDV7wjB5R5nQVA4eGuXszASxBIGoECAo6gdavMYzKmW3rceQnlpq3oo/OKtzt9GmvcWYdzcM6NiQV9iw/pUvs0AQykSpGUjqCINVvFkH3dlNUtzJ3loiPYTr1arfAXRhrDXW1Pyg/M3yj+vsaxnvKSTvazusOA4kiMcPdbxI2QMdmjQH1gQfQ1hwrnEYrOPhEqvoDv8AxHX2qFxLAA2rJ3dhdBPU6HN7MT9avOAYY2rTXCPEFkA9QNAPMmNPOn/ON3Pq62hYS5N55Ay94xJkHRmKyQPKAOfxVZWcOLZaQ0AZj1ZlbWOsKQKhYK2AikKNF1A5eKTPV9yBrHvVlcQkOSSAO8JJ8WwBCjoxJ1ieldMsd/WNqS62HwasVXIjXGuQJMsVUQAOX5V7w7BWrWfKgRnKXH38TACCT1zEmPKrXE4ec07SczKYygAbfhWT6kCo3EeErcNslj922dQCQdGPhb9rNqTOwArnwyy+tc4r8J3Fi53SQhc3LhUDcEQT9IAHrThmKF69dRrYHdwM5Bkt3eoWR8KRyO58qsb+CP6Qk2QxOq3dIBkQp55JmI6GpeDe2z3AD3gtsttiJkGTCnT5s0+lbni17qXNFtd1dDIPGofu3twDAZAcjeZaCawrjLdi7hrAU5riMqgAZCUDZp8/EB6Cpf8Apa28xVAJzO0GNQfE2m5jQH1pYuHvrlruyoRUNtj8J7wnLBiVIKiR0PnVnin1nnULj/CEu5Bd8bWQCCDBNxWYjMBqcwk1OXEjvTbKmQCoZgMrC7Ou+6kRHOpdrhSWb1++ol7jgH8TZSqhf2QNp8z0qMeDwx7pm3lg/izhl+FZP3cEakTW/wCeJy2+eHcPtWbYtIqolxipy/KwIBk85j8o51iwHD1tWybdpFDTfcDQFlMRMbmQB+7Vk1tROjMsEhQdSCuUtvvmG3vUhLwEwh1ZSQRp4YUhfMOT9an85tOVqE9h5yaMwzrmH7VwBgRHw8p9qyl82iq3ijQ6AKybz5lTr+HzowyxOYZR8upOQkXGPs0Dnr5Co98qvxZkkZRmbbUqCBzC9OfvW5JCvm/cAOYjWE+HUz59RDZo6t718WGKyxgruJAhiGfeP+ZPoKjfpQOcQD4irEeCZXSYOszG2gmJrxMUzHwzJ1MDQzI0A2Oyz7b1zy8kx67amNvafirioIBMrmMHntodY1XUfs1ExPEtRABOgB0PzEgg8wTA19eQqBjcbatPluvmbT7pYa43igzrCbCOelV+AvYrFuUtWFCkQYYiNgS7nn5QR5UmWdq6kTb3EklUNy2GzSVZhA5Q5j4hl0mrfB4RbqCLneDTW2j3FIDTEkgfnFWfBOxVu1BusbpGqhh4V8hvOs/2raVtACAIHQaAfSu0n652z415eydojxNc1BGhCxIjkPT6Vqfa7sZilBbCOXt6E29FcR+yR8W08q6eBSKcZ+JuvzQ9t1ZhEMPjtsoJEDmp5edTMI1oxNs2yfmstI90Ow2mCK7vxfgFjED722rEbNsw9GGorTeJfZ5BJtnMPZW9/lb8qmXTUsrV8L3hWbd7OvSYPTZwQfryqJxDAX2Yi4GnLIhB02MVb3eDi0YvAoYiQMkgmCBPhb002rN/pYEBHZeeU6A6nltuCIAO1eW56rrMdofZrtTdwRCsM1vbJmH1XTeuk9nO1NnFjwZlcbq8T+WhrSLuBuAQ2VwNwy6/5HUVRNgipFy33Qg6cmB5ajf1rph5sb6TLx/juYNe1zzsv25IcWcZlBPw3BAX+Izv51v9m6rAMpBB1BGoPpXpntws0+4pFe0oIPEOHrdGuh2BifY9V8qocRgCkB1kdP8A8H/6mtsisdy0GBBAIO4NZyx2u9NOsXLKiUDMDI+7QtsdQeh9YqpRrblmvXSjsTKOzJCzou0GByBitk4jwCH722Mx5gkhvI5hrP8AmtVAvXQcucmdAlwIW9ASB3npIPlXC4N8kQHC2/F3itGy2/Gx8gBoPUmoLF8ZeWVyovwINQs7mfmY6SY0iKlXMRGh7lPJ7V5D9MxH51lw91LilWvLk5pYtusj8R1Me4FW46h2y2cXZNyA4bIO7RU8bHWWIA2BOkmPhmoeM4q2I8Nsi3bB3LDO0cxEwJ2GpMGvsKb9p7eHHcWQvicAZ29hoqgakakg7itV4p/qGDyhr3gJIUplymI0+HTSND1rEwm9/W5W44YMxDBArAgEEa/CQxBWYYzzGwGprJh/Aqk5RoAGJgJK5SEHMroTMEmtM4Txy+SZunO0atBmJq8XjV5dWymRzUjNrz3BgVN2X2XS8wmI8ObKFELoNB4MkqxjRUgyYjU1NC6MSw1F4mdIXmw6liVUTy61r68ZBRtCAyhSEhhHp4Sv9YqQnH7RYOSpaW1YQZYxmbTZYA086642OdjYGtAmGUESiZV5CJyAczOpPQ1iG5hAM0yRp80ZupgHKvWOVRMPfS4qZAxQi0Blkzuc0jXOT4ddedZEiBGYAgyQJAIcab6Kkk6bz5VvaJj2gc4KlQMxJneNQvWdSSOtNfETrKnUbG4RED2MVHv3ssEHMFdmTcywYAl8o1XU19JiR8uuTxKrGCXaMwI5b/Vj0p6Eq8oKgprCFFJ/9w6iepB59SaioozRmiWC2z+KZck9RrFZmuEABWkhVZNPnZoP/b8VR4BESCjkqp0GpgsSTprBiKu4aZblwQPESGJRiDqLYiPeSNfxGvDcMIbokrJYCZJufDA36+/pUe/iF1JEgtNyAZFtdj5gxy3k9KBLhlY+8ClxznOCAPKIYTtMedYuc6izG9sOeTlAbUZXIM/D8ZOw8RK6+W1VOLzMWJBhQMxIn4QZMgbTM/xQK2nBdniNSxA0AjVio+FWOxA39SavsNhVRYXQf5qeppMMsuy5SOQXuN2Uth1DXhtCQqqSAwkmSNyNBWZ8XdvW8tphZtsWgW9iGAkMxE5hG8DoQK3bjfYmxdY3LYFm7B1USrTuGXYg861leBXrDhBbYZjllPEj9OoEdGj1FTLHj1GplKw9m+ypvtF1ZRdC5+I8/C8+L3BjrXTeH4FLKBLa5VHL+/U188Nwgt21UCI30iTzO5qYK6446c7dvAK9pStIUpSgV5Fe0oMVzDqwIYAg7g61VY7s5ZuTEpO+XbYjYyNifrV1Ss5YzLuLMrOmmYnszdAhGDLER8Ma8lMjbQQQK17G8CuLGe2+8SFYdN8sg6nryrqcUy1z/hj8b/pXAeI4PK3hYejQef8Am9dA+z7tgb5GFuIA6qSGUjKQI0g6g61vj2lO4B9da+LeFRfhRR6AD+VdMZqM27ZqUpWmSvK9pQeGoWN4bbu6OoPLz/596nV5FBreI7PMv6t8w/ZuAH86p8VwK9myuD3W5W2P1h5KQuyjcyTNb5FeRWbjtd6aeHAldFDADu1hWIGhk8vpoKyocxVXyvuCgBOhA1YnmYgA9TWy3MOG0YA89dfcdKiPwa0ZgETvDH61y/nflbmc/HKe23A7Vqzbv2SEYkB0BkDeG6CNj61B4Tj8Q6ZbIYkQPCNdPaND1I51129wU/K/sygqPOBEn1qKvAnUKq90QgOUQVGY/NA9vD+dOF/DlGh2eA3Xhri2k8ObvGORgAd/BIadeQmrPCdlICi42YxOWVXSN2PiO5iBW12eEXEKELbOUb5iCfqp08pr5w/CLgCjLb8MsYYwSRv8G/xfUU1/hv8A1W8H4YtnL3ZUZyXkzrAy59TqQCABpua+u9kAMVKxbXKDJMtqGnqACT7VaJwq5mBy25zFjJOpjT5eU19WeDPILuAdPhE7a6ExALSSINX38ievtUGN7QWMOX758hcKSoBYiJBVIGo0GvnUjC9orWMX7kW3IBJFwwy9NInXlrVd9onZz7u3e8dzuyQw0+FmnwwNDO3tWpWuEoqAr65pKkA6hgRsOc7CNQeUuWuyTbfsNanKqtmgG4rLLHOREGOQ8zsw6VZ2eFOQ6gBEZICsZgkENoNOh9arfs+x2IuC4LzZkUKFJUK2x0MaERW5xVx8cs9lys9KscHQk5yzyuXXQRJ3A9TU+zYVRCqFHkAP5VmildZjJ0zspSlVClKVNBSlKoUpSgUpSgUpSgUpSgUpSgUpSgUpSgUpSgUpSgUpSgUpSgUilKDyKRSlAikUpQYsVYDoytswg+9c24nwfELcKJaa4FOkCAQx3zdAdYpSuXkxl1tvG6b3wHhQw9oJMsdWPU+XQDYelWgpSuk9MXspSlUKUpQKUpQKUpQKUpQKUpQKUpQKUpQKUpQKUpQf/9k=" id="1241" name="Google Shape;1241;p56"/>
          <p:cNvSpPr/>
          <p:nvPr/>
        </p:nvSpPr>
        <p:spPr>
          <a:xfrm>
            <a:off x="1387475" y="10747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http://sanibelseaschool.org/blog/wp-content/uploads/beautiful-menhaden-2.jpg" id="1242" name="Google Shape;1242;p56"/>
          <p:cNvPicPr preferRelativeResize="0"/>
          <p:nvPr/>
        </p:nvPicPr>
        <p:blipFill rotWithShape="1">
          <a:blip r:embed="rId7">
            <a:alphaModFix/>
          </a:blip>
          <a:srcRect b="0" l="0" r="0" t="0"/>
          <a:stretch/>
        </p:blipFill>
        <p:spPr>
          <a:xfrm>
            <a:off x="3419475" y="5183188"/>
            <a:ext cx="1087438" cy="596900"/>
          </a:xfrm>
          <a:prstGeom prst="rect">
            <a:avLst/>
          </a:prstGeom>
          <a:noFill/>
          <a:ln>
            <a:noFill/>
          </a:ln>
        </p:spPr>
      </p:pic>
      <p:sp>
        <p:nvSpPr>
          <p:cNvPr descr="data:image/jpeg;base64,/9j/4AAQSkZJRgABAQAAAQABAAD/2wCEAAkGBhISEBUTEhQVFBUUGBgXFxgYFxgXGBcWGhwYGBgYGBoaHiYgHhkjGhgbIC8gIyopLCwvFx8xNTAqNSctLC0BCQoKDgwOGg8PGiwdHxwsKSkpKSkpKSkpKSwpKSksKSkpLCksKSksKSwsLCkpKSwpLCwpKSkpLCkpKS0pKSk2Kf/AABEIAKEBOQMBIgACEQEDEQH/xAAbAAEAAgMBAQAAAAAAAAAAAAAABAUCAwYBB//EAEIQAAEDAgMFBQUFBgYBBQAAAAEAAhEDIRIxQQQiUWFxBQYTMoFCkaGxwRQjUmLwM3KC0eHxBxVDkqKywhZTY3Pi/8QAGQEBAAMBAQAAAAAAAAAAAAAAAAECAwQF/8QAIxEBAQACAgICAQUAAAAAAAAAAAECEQMhEjETQVEEIjJxgf/aAAwDAQACEQMRAD8A+4IiICIiAiIgIiICIiAiIgLCrUDWkmwAkrNcp3l24VXChP3Z/a/naPYJ/CZvxaIycUDup2/W2vaK1WMOy4WjZ9C+C7FVvfC6RB4NB1UzvV3xobDSL6hxOyaxvmc7gB6joDKo3dtVadUikGFuCCTMtiC3DpkSTM4RBg7rX1YbSBfWqxUq3mo+8C7oYCThaM+JuSSboO77sdoP2jY6NaoA19VgeQMm4rgCeAgTqrQFfOu0O/8AUo0mUKFAurhrW4TJDIAANTDdpIuGea98Auem7kU6v2NlTaHF9arifUJ0lzsLQMmta2AAOepQX6IiAiIgIiICIgQISF6iDyEXqIPEXqIPEXqIMcS9XqIPEXqIPEXq8hAREQEREBERAREQEREBeOdAXqo+9HaWGl4bDv1XikOILokxyaZ6JRB7L70GvT2moLNbXdRpcS1gYC4dXlwB6Kg7U2sisymyMbsRJPlAF3vcBfC0aD8oGYWHZzqTajzTgU6QEgTncUmkxBhuN5zvVYTksOxQX1XPcMwyo4/lv4NMDgY8U8wwFU8l9JPaDm7PRMyLGS65g7xxcz5naTA8rWxX7Js9SDVqEscSMLf/AGh5hM28Yzin/Tke3GDfXqO2ja2AThZLpgEAggYoOeEkQLy/kx05dq7Ti3GQAJJlxgNF3Pc7RomXOMyTq5wBSo019m+HSpghsY5DQAZPtEmTfVxccrlxFytdXvF2g6k5mxkNbc+I4DC0bxIpl13X9qMI9kPG8tlcNYyXEy+JLgWucBBktuWsGbac2gOcS7y4fbsDMIl0zkLuiJz4ajIZOLczfZY+id36DmbLQa9xc8UmY3HNz8IxOPMmSrBcn3GrbTVa99dxDGEU6TJBMAAlzyAJMENAvGE3cTK6xFRF4SqLtTtx0FtHpj+YbNrZ4jYZmyCw2/tenSIa4y5xyGYHE/qSqnbe8FR37KGticRiYvck2DedzwtdcnXq7xwfePN6lR12NGcNDokc3YQZBMCC222Oo1zb70ySTJxfml0F153iAPdctp1fYdYuoNc52Imb3vc8cuinqn7uVtx7b2dM3g4rmCQJvN+auEVoiIgIiICIiAiIgIiICIiAiIgIiICIiAiIgIiwq1mtBc4hoFySQABzJyQZpK53au+DLCi0uBwjxC0mmC84WAAbznOcQAAAN5txIXP9p9oVXtLtoLnCiCa9Jr202w+BTa2CZMXcS6RMA8a3JMjsNr7xbNTnHWpgjMB2IgC5kNkhfJNq7U2iptdWqWVBidUFJpBaW1ajGspbrowk0cTpNt25yAstrrCmCMNOq+nAqMu5u1TiDWNaAGxT44YBGWaqdo2Jos4UnANwtHhneNbee8Ay0Gk4QI/CbOgTTzlW0x/zjBstNoY8+JUf4gDTcjy0WkEz92KbCeBnmNlDvVRZswAeRXrPL67jTqQxzoDiJacWFjWiBIJByGUF1GnhtiAaPCBDZLmkgmoZGZJAnOIAEys2dkU5LnOc2AZBDd3BN5zJIBt1MndCjeJ2s+ye82y0tnLzUZ41QglgBaWtaS2mwueADhbcmSJc8zqpHYO2UquKs5zMDHSGlwDqr23FR7cxSZO402mXOmL8odjoktDSBixZudAaJM+gN8pw5XWih2U2q7cLbRcmSG+zhkCXOMe8Wgq0k+jddvsrjtVZ7nghlMwZG61w9kn2qg/B5GDzFxJprOtXAqYWyIyEXdg0DRd2E6AYWz7C412zVabcLKlRlt4NqYWtdBOHDIEEDM2AgzcFb9h7X2ijTc2m5mE+b7umXToARhnDcAOkcBoht1lPtapTr03VKo2ehM1S0zULACQHQbAkAGMUA2cF9P2fa2upioDulocCbbpEgmcrXuvhVPbWtY5lehUqOyc/xbOcQbEFgAMDiXZAnIKRT7wvfLa5f4NMACk6pUe10GBjLR5GxdsXFspCttXp9J2/t3xiA1xFF1mYfPXOuD/4wL4tZmQIJjbUZ3ScgCWtyAzE6c78JgwJo9j7ZY7EW1Icf2taQXQL4KbfZAvEggXhtRxJVjSryG7roN20mEFxk/tK75hsnQnM3L3boj+1ppB2ukXkYg4taPu6LJgni43M8zc3s1sy2PtDA4NeQHuMCmwF0EHUC7nCIkm0QGwMan1g4yxpGPJwZMMm+Fzj8jBP4QDCrK1AMJg0aLY3nn7yoQLgBpAAAEWAwgiRJUyodFsG1YKjKmYcYJJGTuBFjEaTkTOa64FcDsFc1G/6hEZuF3fmM7xGsnCDwBBXT9hdo4h4bjLm5E3xAZ3yJB+isirhERECIiAiIgIiICIsKtZrRJICDNFS7T3ppgkMDqhBi1mg8C4/ISeSr9o7zVrgNa0i+EAud6yLDmWjqo2nTqkUTstr/CaajsTiJJiBfQDgFLUoEREBERAReErh++Xf3wyaGyw6rk9+YpXDTyLxN/wwZ4KLdDoO2u81OgcA36hjdya3EYBqPghrfeToFyO09o1K8PqOc5rfvD4ZAFPCRhaMRLXMfvuxEOOECbFczsNKt5oaS4nzS5xqOaGnE90uOJoLicpcTlYWWzbeHvaHSAYIcCYDWf6b77zQZOVxkc1z5clvprMde0vaahpkl+B7miaoL3Yatd+ACsB5QGRGUgZ+UE1+0dpYMIa5znUQSww0lz3wHA2gujeBud4Z+1Mq1LNmGwS83mKh3S1pmwc2QBkQeFlXOo06diXPuKgE+R+QEDKZgDK44LPzTpq/zwNLRSa7ctSbIhodgL2jiA9ut91oOq3eHTNTBUDmBu8Jc4jDUBxCxJImx1sZzWWzikCWsaRdzGuES0HNo95PoOAWW07AzDic92PC5rb6t3+ZInn1IsouUvoiNUq1A9tMMIAaQRMm0BptYbxMdLKTgD6WGsycYnADiLnCd2NThDRexkQBCw2Q03fiBDcWIXJAsABwDZA4kc1Lo9ntJu5+IQ4k3IEkx7/+gyTekaVb9m2cO+8pua4nHwEuNgI0n3boJKy/yui27KosYfimXTkxtrC45DE2MldbZsbC4Yz5SSb6OAgTPDC3Xzi3CN/kQdADhLcQMjOoJvGoE25SrS2pVtfs5hbBfiMxZubwCOmFvAfgInJY0+xGFhwmm54MtJbEke0eMOPTyzmVc7DsLm4gRcwRxJF38RMGOEuusTTqOaSxjQC4WAB+7MAmTzMRwaENbc4OwKrTbyty3sw4CTmI/vmQFJNBgAZIcbCCPM8ZTyAAtwAEKa7suqREnE4ETpDS2HDqSPfMWQ7I1jwS8viXRGdg4uJPEzfMSFbdR4ubc1g3t6mQYET5rumW+mnCblS6Hb76TyGvxgXc4mC62ENxCDkDwym2GVc9obJs5Ziw+cZNNwCZbPC5PpPBa9n7Gp+wGmxzBabeZxFhOXwGknScn5UuKRsHehtQCm9rqbAJwU4ptORON9jBJuGlvPGbK9oVmHyeGSIhlJhIZzc50AG+bgw8jK4za+69UGWXaLNDjIIdcEx1jmAFF2HbNpokxjAbYjFMEziDS2S2IIP7hGkqZZfR39us2oPxXa+o+5HiVGMpNHEtu0+pg5AWUrs7tSX/ALQPfTMksDnMaeGMgyALSXDXdyVR2f2pSqggtaHZlsUxqBie6o+4kgYi4jKQLqXQeXQfELg2YbR+zeG3iZpzHGxGWatjTT6X2ft7arMTfUWseFlKXId3+0MNQDEDjMOGNrjiiRk9xnSOeS68K6oiIgIiibZ2pTpedwBtAF3GcgAL3QS1G2rtGnTnE4CBJuLDieA5mFy/aXfJzxFBsAyA4zE8i2S48W05PFzSIVDXYHXqOm8jGAWg8W0QcM64qhJPHjjnyzH0vjjt0O298nvB+zMGETNV5wUx0J83QD1VP9sNS7nO2g3vdlH0/HHMOPBRPBvic2To6sf+rIgf7XDmtzXB8y4v43IYNbhsx1FuqwvJcmmpE2k8m2KbRDBAjlBxEfxN6IaE2w2F4DQQD0swHLOSsqUxeA3hYD1vhd1EHlmpHZVJlWuxph4EnJzwIvYxgb8yt8Fa7GgyGtB0ACzQItmQiIgLF7wASbAXKi9p9rUqDC+q4NAvfMxwXynvb/if4p8NlqfXCXe/9clTLLS0m193u78ufio7IYsQ6pMF1rhhzaPzmOUWK4rY8DXDGQLmxEEgktvYEEtZhItc++r/AM9c8BrWAYiALxOYN/cOOauK3dqWYztRc7CCLHAeIbxbkJ1K5s+XV1l1trMN+lztPeGm1sYgLEWjzHyO5uAtBzxX0XOf5k+tWe6mDcQQJIEkOJ5kj6ql2ns7aBhBLiXRaDimCQIzJjrnfSe27Kp020Wmm0BrGEGeJALnuJvnuxEzN+GWdmHePdq2rfaqoOqvlzvKbEN3jawwzF8gDcmBmpQcPbY1pOp/EDYkza0czeed5s9GmQLEk2bgETaBF7ZZmMzFiom3dklgL3huEGQW5Ng5HiLR1mFTz71knx/D3ZHPdiNNrL/O0zBsRDtbyOMqWNhe/wA5YRnANi2IJPImdfatkV72caX7RgjC7IGcJIlzeUOA4eUEWiZdPZqbCAAYp7gHAeyL6gHXVbTGX0y9If2VrTFpMA39kQR62ClbJRAdJw4SDiz8ojDBnLP16qa3s1hcLZkt4gRGnAn58gshRpuE4YxtvImA2CAefl64SqWWe15poFIlplocSySMpcJLR1xEfBQhs1WmXOa1p9tpFpdqBa1iPeVbFzJ6b8C/4hh6R/4r1rQBZ0lsn97EficRAytKvJuIqoAq5sB3Tg6B0Yjlob/wLbQ2QjMOaG/diNBHsiTBAm+vE2VgGuAILshhBzOIgw7rDgY587SG0DDW4othiZ3hf1/orQU9GzjexbAPSZjQHMSOI4Le3Y2FxcN4kQdQWmxv100lWT6GtrXA9Ljrb4BRTsTQWyBrl+G5HTX5KLtKAexaeOcMExmNGwKYE2AIEW55KB2n2cTUY5oxF7rGLBpG86eOIt4Xd+VXvgRcO0EWsCMt02u0/wDHgtdWkRkJzBgXMi/1HpyU9qucfsTqcFpcBOEQZGGTLwOQmLQZZK00Gsc5rarQXBxEwRGHdmcza08tJk9FUpOkuxAOALG4t0YuU536+QLCpsIeb0xAAgggZwKmU5hsdWg9Q5bae7MHFTqOY4k4TiIgAZggzcZX1YOKmUdp22m6fEFeACPGZTfIyMPdvxMa68Lqzb2ZM0wHQQ5rbQG8wIIzIgmbidCo9bYKjjiDhvtD44CSD1MO5eYq+OVitiZS77VmP39ipvcyHAscROV2B2LKetjZXND/ABHkS7ZKwAzhzDz1I5+5c54Ba67G3GHXywRcniZvlf3ZVgdQ2BJdkRAkgxPIG+dtFp8iunSn/EygM6G0iZMYGTAmTd4sIN+R4L0f4lUSN2htJyzbTAvlc1LjmLc1ypDiXS2nMhx9PILi5sOE4WxxOx1KrInAACC6Z1GU8rjjle14+VPiuO0e+FaoIaw0xJbAeMWLMAnSRe2gJlV+yVptYyDiMg3yMDPS88+K0M2F5IDn08WIsO77cktIE6CbaREqfs0NaSCDPW4zF84g9JdOhBpllvtMjXcXlwkRM4S4ZCHOAc6OEGNNFpcSTuYujAZibXMP+YzsptQtFgQTfIYvnHE/oKDXpk2Ie7rlnrIIA0z0C4ssrb03kaadG/laOb3eI4z+UQJvqxWGz0nRJfMRwbGRyJaM/W6j0KJ4NAtYvkyeUuGvD+ksOa0S4jI5gR8IM9ArxWtrgGm+GdJz9MY/6lXHdYl1R7iIhoizrgk6uAnLQQLqnZtDSNwvNvYZXLY6ti3rqul7sUMNIktLS5xJkEE5CYJcfeV28UZZLlERbM3hK4zvV/iIyg51HZx4tYTiOdOlGeIjNw/CMtSMjq/xI7y1aTBQoSHPaXVHiZYy4AFrOfDr8GmM5HzPYuxDIAcQJ3iAT6GLRPy9Vjyckx6rXDC5Lhj621vx16heDxxAAm1xawJ0jWLQVR98e29l2dxpbLTY6pTqFlU1aT3EgAbwfiAu7E2ABGEYS0ALpGd3nCmT4uF0HdcwiRHEcpt8lR7b2Z9prOFXZDWrgN32VHU8XA1iCGndtLYPJcXHy4ZZbvqNc8LrUYt2ahW2D7WymKTxdzLlj8NQUyBN43hFyQSRJzXfbU3xAwMaN0SZGD2TAyy5DIFc9/k21zRAo0qNKiWltNpLoALiJsMRBLnHm4klxgt67Y34RvG5zM+1mfgPmq4+OeW979/4nvGOe26iWtxtaHPZUY5gOUzgNzpvkHXcUXszu4ajKtZ8eI57nYQDhmA4ROViOH8umr0xLXRdz2jrfEdOf1UnZKQY5zTEFrTHMblusfBZcmOUy1ivLNdq3s/YzglxLCbOlwGAQIgjjb1M8AqzvKH1GYGlx3gIHskZAAe3F+UhdDXYTJB3bzwcBm4TeABA4z0Kg7TLcLmiKjzgpSJDNTUOkhsuvnYZST1Wb70zn4VvY3Z1SlUl75e8YCcLQ0GA8t3QPLmZzOgghdCDAlxAtBzO97umXBVm2Nqsa0UqM4btc54BkTBIu4uJLnGRcuglQKVZzzvkTzyF7Aafwier81S8045v7PDyq9dtxd+zsDbEb5cBxOWqwa3ESXOLuZM26Tb3jPJaKLhzJMacI4/LpZTWNMx6XjLW0gjhELivLlne2sxk9MmUx9fnwEL2mDiANgHTaxAzvE2gclkBe/TWI9w+ua37LswJuLZcrEfAf+RXdwxllWbaRIGJomMTo1eJj+50AWwAwYaMpH78kn4x73c16W52O9Djr5cOU9G+4rNzRn+bF7yR7ru+C7ZGLU5gGQsJI/izHSb+i1uoNmATaBygwB7pb7zwUkMIi8wb85/UeqzNOIytP1gfrilwIiN2YSd4gC1+eRPEz8ZWwbPAsQLa3lw/kt7mTpplzGQ9/wA0LBwvY+ptJ9L+inWjaLVoG9gdRkd4i5y5E88PNafsIkwHNg4RFzcHjOX0U7wmjKwEgcLr1rbQDpA62JPv+SjxgqjsBgBpGRaA7V0xYmTlrZPsTiCcLDiiDxBznKbk6gQ5WjncxlAyz9rLlaOIWNSDIj8tsg0zJ5AGfcE8Dat+yOzwtiR/tvxPrOhOq0jZna0xnvReRaBnlbzfkHGVa+GDnIxfAC4m2X8isXUWnR29Bj92wHKYHuT4zas+xEiDTEEGZgS7IDPK7YJ5J9ndHlYCRwA38/eBp+bMKf4YF754+rnWi37x6SOC1upEEwCS0y295dBeeodNvyge1ePiEN+KDBZBAi83HnJ08rSLcZWJpGATIknKRe/CdIExoZstz9kAOEMgDdBnKm4Xj1gAfG0J4cgYom02m+rbH0+KrlhqE9q/aa9oJ95ceV7A/r1Ve97Z9iRxNUfKVc1mEWv0l7f5ti/H+lc7ZSTYVD0cKkejS3Q/VcGcbw2VoNppn+En/uw/oKY+oWggVAzq0Ee7EPktOy1MNiXNPAgsOukOP6Km03ni7rjf/MfJOPezJWvrtxAPrU3cj4Gf8QfyXe93gPs1OCCIOUQLmwgAWysAuWxEiMb9Pbrgf8D9F0ndmp9zhknC4i5cTxF37xz1Xp4XpzZRboiLRVxHfHsN4rfaWtLm4Q1+HzswzDo9pkG4zHEAlUNHY6b7tIn8rZBGk07Pb/ASBOS+qEKr2vu3RfcNwHi0CJ/dNvdC5+XgmfbXHks6ctsdUwLMeAYBbUkTw8oh3IwVM2TZcDjutBeZsZPrbKPktu2d2q4OJpbUItOTiPwuDvM3kXdIMFaGOrU3ffUntaBDYBeLxJc5sjOwJvGfFcV/S6+m85JVl4Yj9fP3e9Q+0KAwSLR8s8/0VsHaFI3x/Bxz9FhtW1tiGy70gf8AKNSuv48JPwy8raiVKYL6eIkmZA4CL/GBPRbdtAkO9kl1N38Vx6QXD1HBRdl2Ko92J8C0QPS889OnopdcsLYLvu2S6o/ISQ4QHZe0TIkAgDNcuv37afTXtAxuDNBBPKxin8b/AMsvGN8WpI8rQWtIyMwHvHWAxvRxyKh0KzqwaxjXNYQMRMtdU4zIlrJ1jE6SBAkroNl2YMbAzzMWHQAGwAsBoPeuj+V0p6V3aFIutx/vYWH81ztamRVLRPG1jItwz92fJdhtFDE0tFumnCdL8FDHdtoMh7sX5ocDnoAI96rz8XljrGLceWr2r9mYY4csRv8A8T7x/eYCQImxtYuF+gaBx0UlnZ1QZFpnm6/W0fA/FZU9gOpaJByE2EakDO36C5eP9Nn9rZck+mmkySADnYEQbamx+GtlOpiAIOkDPTM/riFkykNMPEdcjn+sln4eojKRbrJ+PxXpcfHMYwt28J1B5zNoGZ4c16Bf1+Gn09yyFKMojp7PD1+iGmdQOeluH65rRDHr0ngNPovQBwhZeHx6G5y0TBbUTE+g+v0QYiP/AC91l7bj+j+vis75859DkFpfWAJEyRoMzOWmn0UoZBpykcP4r/r0S/zI+qj1NsAG9bibkg/igam0TGeea0VNsc6zRHW56AAgReTcHIWsVW2Jb61ZrROYGRF7+0fd8lo2fbA+QxuUg8BN7l0Cb8dVorNJuS4ngBMfwtg5km3WLCK120g4sDWva2QSxja2E/nax1OvTNzaHfKZlRV94km9Wi2Mx4jbRxAnT9aqZR7HLgCKjSDvAiSOUXyXK9n7CKtdtKbTJHi7Q/cbvHcrO3ZIAuHZ6L6I0Kyqnb3e41DqfKMznqvP/TsZVDkRlFjzBV0iG3M7b2c6mDiEiAAQbW8vCCM+uSrn1RN7cQSdbRczEkxYTbWw7YtlVu1dgU3eWWchBb/tMgekKmWO4tMnKPeLgTqLcZm7demWWij1AHfhcfceo0PTCepVr2n3YqNaSwhwAjDvRHIiXNveN9ue6FQ19oM4HC5ybUIDnAZllQHBUiP/AMyuTPjrWZNraoBw4ni8YTvxewtMerR1UqiREg/xNOLPqYF9AOFlDp1w44SRiHsVBDm9Abj0wqRSLQZILOclw/3G88gdFXwNpYfIu62lyPn/ACVv3ZfD3sGUA+Yk8MjcKmYBmZnU/wA4NujnenGf2TVIrsuYMjORcHUfW3BdPGpk6xERbshERASERBoq7FTd5mNd1AKh1+7lB3sub+69zfgDCs0Uahtzu091DB8KpB08RgqAH1VfU7sbRINR3jRkBDQCODYAGnljXNdkipePGrTOxyNJhpiPCcwc2nPXK3r81tHaggZ+vvXUryEnHJ6T51yre0ROduMH+d+Pot1PaC53mj0OfHor9+yMObWnq0FVna3YlNzS5rAHNBgi3y+fAnilmiXat27tEMs3PUAi2gkmAA46mJg81oL9oc0nDGvmafkSAI5/Va9gpiMt5vm0N/az1OYOoPMi1pnKfQx8v5W6rHHkuVaWaiJsOzVXgF9VjTwGIkToTA4/11U5nZ1XMOpu5gn3ZfVeVmN9oW5xb1dl9ZWNGWHcMcspHreF0SM0luxVvyn1/ovW7HW1Dee9n8LKy2avjbOXEcCtqnSPKqgbHW1j/cc+NsvRe/Yq35febnjl8OStkTSNqp3ZTyRv/wBjmqXtao6nVbR8uIbjrYXvEOwOm4DhiiPwGTkD16h9pdmMrNAcMiD1Go9fhmoym4Subo1GxN24Rcfg9kwYnBMiRdpkHgpNvcJIPOb205/EXWPa2wOpvxtBIubTiB4ix0sRBBEWMYHQsW7IEgHJuYtO6LwY9nem0Y2wBTGLva7JMWNxDXSDnbCdJ0mxMeeVUbTTx1QN2o9mTK2KntDf/rrNAcehDSNcIU2p2iMOMfe025lvmZNiSBOG2t2OvInKBtL/ABmgho2ml+HKqy0gsE58muBMHDAz0VXndWTtJnxIFIwH6S4CzgSHZG+Jx4ldkuK7pbQDtDsNUvGBwIf+0Y6WuwvydIE2eMR/EQu1UqiIiAiIgKt7T7BpVgQ4QTmYBBIyxNILXdSJGhCskQcFt/c6swQwNqMHsODnNH7v+rT6sc88goOzP8Mw4uZFsNQy0cm1GiW9HX9br6WtNbZGP8zQ7qLjoVllxyrTLTiW2iPgAPdp7gTzUjZ6hD2uFocJ3TOcZgnnmr6r3bony4m9Db3GQor+61rVPe0HSM5lJhpa5bX7V6teztcGgOIJGoET6LYtWYiIgIiICIiAiIgIiIC8IXqIOX7V2Pwqwc0WcbZRjvuk/mGX5h+crKnVtIjDqCDuxnIPszaD5cpyi92/Ym1abmOydwsQdCDoQbyucZs9SmYcd5ud4DxoRwnSeBafK0nPx1drypbakGNOd40z04X4+i9cy0jLl/T6JTeIztoOHQacx8ogi0C/xH1VkrHscQw2gT9Ap6rux22ceLuEcPerFWUoiIiBERBhVphwINwuc7a7GLAX0tM2wCCJkiNQTcgdRex6ZFFiZXEt7r1KmHaGnwq0TLXziBHtTZ08TfKXOgAQa/YgZVxfsapBu2cDuM0ycJBMTHUycvoTKYAgWR9MHMAxxUm3K92uzXureO5uHCxzA4gFxBIMNcZd4dsjF+K6xERAiIgIiICIiAiIgIiICIiAiIgIiICIiAiIgIiICIiAo+17GKgvYjI8P6W/spCIKHadjcybW1IyOkngY15X0jRE3Hvtcf05/wB+kIUat2e11/KeLbf0RbbLs9oFNsaicozvdSFr2emWtAJmBExErYioiIgIiICIiAiIgIiICIiAiIgIiICIiAiIgIiICIiAiIgIiICIiAiIgIiICIiAiIgIiICIiAiIgIiICIiAiIgIiICIiAiIgIiICIiAiIg//9k=" id="1243" name="Google Shape;1243;p56"/>
          <p:cNvSpPr/>
          <p:nvPr/>
        </p:nvSpPr>
        <p:spPr>
          <a:xfrm>
            <a:off x="1539875" y="1227138"/>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http://upload.wikimedia.org/wikipedia/commons/6/66/White_Perch.jpg" id="1244" name="Google Shape;1244;p56"/>
          <p:cNvPicPr preferRelativeResize="0"/>
          <p:nvPr/>
        </p:nvPicPr>
        <p:blipFill rotWithShape="1">
          <a:blip r:embed="rId8">
            <a:alphaModFix/>
          </a:blip>
          <a:srcRect b="0" l="0" r="0" t="0"/>
          <a:stretch/>
        </p:blipFill>
        <p:spPr>
          <a:xfrm>
            <a:off x="4427538" y="1946275"/>
            <a:ext cx="987425" cy="506413"/>
          </a:xfrm>
          <a:prstGeom prst="rect">
            <a:avLst/>
          </a:prstGeom>
          <a:noFill/>
          <a:ln>
            <a:noFill/>
          </a:ln>
        </p:spPr>
      </p:pic>
      <p:pic>
        <p:nvPicPr>
          <p:cNvPr descr="https://encrypted-tbn1.gstatic.com/images?q=tbn:ANd9GcSU6vsey9KPEwsx07fMY2vgG2fEe08c4TbHUITHgMPrtlSg1_Vu1g" id="1245" name="Google Shape;1245;p56"/>
          <p:cNvPicPr preferRelativeResize="0"/>
          <p:nvPr/>
        </p:nvPicPr>
        <p:blipFill rotWithShape="1">
          <a:blip r:embed="rId9">
            <a:alphaModFix/>
          </a:blip>
          <a:srcRect b="0" l="0" r="0" t="0"/>
          <a:stretch/>
        </p:blipFill>
        <p:spPr>
          <a:xfrm>
            <a:off x="7092950" y="5949950"/>
            <a:ext cx="1290638" cy="765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5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More Details at…</a:t>
            </a:r>
            <a:endParaRPr/>
          </a:p>
        </p:txBody>
      </p:sp>
      <p:sp>
        <p:nvSpPr>
          <p:cNvPr id="1251" name="Google Shape;1251;p57"/>
          <p:cNvSpPr txBox="1"/>
          <p:nvPr>
            <p:ph idx="1" type="body"/>
          </p:nvPr>
        </p:nvSpPr>
        <p:spPr>
          <a:xfrm>
            <a:off x="457200" y="1759226"/>
            <a:ext cx="8229600" cy="3429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80000"/>
              </a:lnSpc>
              <a:spcBef>
                <a:spcPts val="0"/>
              </a:spcBef>
              <a:spcAft>
                <a:spcPts val="0"/>
              </a:spcAft>
              <a:buClr>
                <a:schemeClr val="dk1"/>
              </a:buClr>
              <a:buSzPts val="2200"/>
              <a:buChar char="•"/>
            </a:pPr>
            <a:r>
              <a:rPr lang="en-US" sz="2200" u="sng">
                <a:solidFill>
                  <a:schemeClr val="hlink"/>
                </a:solidFill>
                <a:latin typeface="Calibri"/>
                <a:ea typeface="Calibri"/>
                <a:cs typeface="Calibri"/>
                <a:sym typeface="Calibri"/>
                <a:hlinkClick r:id="rId3"/>
              </a:rPr>
              <a:t>Overlapping Community Detection at Scale: A Nonnegative Matrix Factorization Approach</a:t>
            </a:r>
            <a:r>
              <a:rPr lang="en-US" sz="2200">
                <a:latin typeface="Calibri"/>
                <a:ea typeface="Calibri"/>
                <a:cs typeface="Calibri"/>
                <a:sym typeface="Calibri"/>
              </a:rPr>
              <a:t> by J. Yang, J. Leskovec. </a:t>
            </a:r>
            <a:r>
              <a:rPr i="1" lang="en-US" sz="2200">
                <a:latin typeface="Calibri"/>
                <a:ea typeface="Calibri"/>
                <a:cs typeface="Calibri"/>
                <a:sym typeface="Calibri"/>
              </a:rPr>
              <a:t>ACM International Conference on Web Search and Data Mining (WSDM)</a:t>
            </a:r>
            <a:r>
              <a:rPr lang="en-US" sz="2200">
                <a:latin typeface="Calibri"/>
                <a:ea typeface="Calibri"/>
                <a:cs typeface="Calibri"/>
                <a:sym typeface="Calibri"/>
              </a:rPr>
              <a:t>, 2013.</a:t>
            </a:r>
            <a:endParaRPr/>
          </a:p>
          <a:p>
            <a:pPr indent="-203200" lvl="0" marL="342900" rtl="0" algn="l">
              <a:lnSpc>
                <a:spcPct val="80000"/>
              </a:lnSpc>
              <a:spcBef>
                <a:spcPts val="440"/>
              </a:spcBef>
              <a:spcAft>
                <a:spcPts val="0"/>
              </a:spcAft>
              <a:buClr>
                <a:schemeClr val="dk1"/>
              </a:buClr>
              <a:buSzPts val="2200"/>
              <a:buNone/>
            </a:pPr>
            <a:r>
              <a:t/>
            </a:r>
            <a:endParaRPr sz="2200">
              <a:latin typeface="Calibri"/>
              <a:ea typeface="Calibri"/>
              <a:cs typeface="Calibri"/>
              <a:sym typeface="Calibri"/>
            </a:endParaRPr>
          </a:p>
          <a:p>
            <a:pPr indent="-342900" lvl="0" marL="342900" rtl="0" algn="l">
              <a:lnSpc>
                <a:spcPct val="80000"/>
              </a:lnSpc>
              <a:spcBef>
                <a:spcPts val="440"/>
              </a:spcBef>
              <a:spcAft>
                <a:spcPts val="0"/>
              </a:spcAft>
              <a:buClr>
                <a:schemeClr val="dk1"/>
              </a:buClr>
              <a:buSzPts val="2200"/>
              <a:buChar char="•"/>
            </a:pPr>
            <a:r>
              <a:rPr lang="en-US" sz="2200">
                <a:latin typeface="Calibri"/>
                <a:ea typeface="Calibri"/>
                <a:cs typeface="Calibri"/>
                <a:sym typeface="Calibri"/>
              </a:rPr>
              <a:t>Detecting Cohesive and 2-mode Communities in Directed and Undirected Networks by J. Yang, J. McAuley, J. Leskovec. </a:t>
            </a:r>
            <a:r>
              <a:rPr i="1" lang="en-US" sz="2200">
                <a:latin typeface="Calibri"/>
                <a:ea typeface="Calibri"/>
                <a:cs typeface="Calibri"/>
                <a:sym typeface="Calibri"/>
              </a:rPr>
              <a:t>ACM International Conference on Web Search and Data Mining (WSDM)</a:t>
            </a:r>
            <a:r>
              <a:rPr lang="en-US" sz="2200">
                <a:latin typeface="Calibri"/>
                <a:ea typeface="Calibri"/>
                <a:cs typeface="Calibri"/>
                <a:sym typeface="Calibri"/>
              </a:rPr>
              <a:t>, 2014.</a:t>
            </a:r>
            <a:endParaRPr/>
          </a:p>
          <a:p>
            <a:pPr indent="-203200" lvl="0" marL="342900" rtl="0" algn="l">
              <a:lnSpc>
                <a:spcPct val="80000"/>
              </a:lnSpc>
              <a:spcBef>
                <a:spcPts val="440"/>
              </a:spcBef>
              <a:spcAft>
                <a:spcPts val="0"/>
              </a:spcAft>
              <a:buClr>
                <a:schemeClr val="dk1"/>
              </a:buClr>
              <a:buSzPts val="2200"/>
              <a:buNone/>
            </a:pPr>
            <a:r>
              <a:t/>
            </a:r>
            <a:endParaRPr sz="2200">
              <a:latin typeface="Calibri"/>
              <a:ea typeface="Calibri"/>
              <a:cs typeface="Calibri"/>
              <a:sym typeface="Calibri"/>
            </a:endParaRPr>
          </a:p>
          <a:p>
            <a:pPr indent="-342900" lvl="0" marL="342900" rtl="0" algn="l">
              <a:lnSpc>
                <a:spcPct val="80000"/>
              </a:lnSpc>
              <a:spcBef>
                <a:spcPts val="440"/>
              </a:spcBef>
              <a:spcAft>
                <a:spcPts val="0"/>
              </a:spcAft>
              <a:buClr>
                <a:schemeClr val="dk1"/>
              </a:buClr>
              <a:buSzPts val="2200"/>
              <a:buChar char="•"/>
            </a:pPr>
            <a:r>
              <a:rPr lang="en-US" sz="2200" u="sng">
                <a:solidFill>
                  <a:schemeClr val="hlink"/>
                </a:solidFill>
                <a:latin typeface="Calibri"/>
                <a:ea typeface="Calibri"/>
                <a:cs typeface="Calibri"/>
                <a:sym typeface="Calibri"/>
                <a:hlinkClick r:id="rId4"/>
              </a:rPr>
              <a:t>Community Detection in Networks with Node Attributes</a:t>
            </a:r>
            <a:r>
              <a:rPr lang="en-US" sz="2200">
                <a:latin typeface="Calibri"/>
                <a:ea typeface="Calibri"/>
                <a:cs typeface="Calibri"/>
                <a:sym typeface="Calibri"/>
              </a:rPr>
              <a:t> by J. Yang, J. McAuley, J. Leskovec. </a:t>
            </a:r>
            <a:r>
              <a:rPr i="1" lang="en-US" sz="2200">
                <a:latin typeface="Calibri"/>
                <a:ea typeface="Calibri"/>
                <a:cs typeface="Calibri"/>
                <a:sym typeface="Calibri"/>
              </a:rPr>
              <a:t>IEEE International Conference On Data Mining (ICDM)</a:t>
            </a:r>
            <a:r>
              <a:rPr lang="en-US" sz="2200">
                <a:latin typeface="Calibri"/>
                <a:ea typeface="Calibri"/>
                <a:cs typeface="Calibri"/>
                <a:sym typeface="Calibri"/>
              </a:rPr>
              <a:t>, 2013.</a:t>
            </a:r>
            <a:endParaRPr/>
          </a:p>
          <a:p>
            <a:pPr indent="-203200" lvl="0" marL="342900" rtl="0" algn="l">
              <a:lnSpc>
                <a:spcPct val="80000"/>
              </a:lnSpc>
              <a:spcBef>
                <a:spcPts val="440"/>
              </a:spcBef>
              <a:spcAft>
                <a:spcPts val="0"/>
              </a:spcAft>
              <a:buClr>
                <a:schemeClr val="dk1"/>
              </a:buClr>
              <a:buSzPts val="2200"/>
              <a:buNone/>
            </a:pPr>
            <a:r>
              <a:t/>
            </a:r>
            <a:endParaRPr sz="2200">
              <a:latin typeface="Calibri"/>
              <a:ea typeface="Calibri"/>
              <a:cs typeface="Calibri"/>
              <a:sym typeface="Calibri"/>
            </a:endParaRPr>
          </a:p>
          <a:p>
            <a:pPr indent="-203200" lvl="0" marL="342900" rtl="0" algn="l">
              <a:lnSpc>
                <a:spcPct val="80000"/>
              </a:lnSpc>
              <a:spcBef>
                <a:spcPts val="440"/>
              </a:spcBef>
              <a:spcAft>
                <a:spcPts val="0"/>
              </a:spcAft>
              <a:buClr>
                <a:schemeClr val="dk1"/>
              </a:buClr>
              <a:buSzPts val="2200"/>
              <a:buNone/>
            </a:pPr>
            <a:r>
              <a:t/>
            </a:r>
            <a:endParaRPr sz="2200">
              <a:latin typeface="Calibri"/>
              <a:ea typeface="Calibri"/>
              <a:cs typeface="Calibri"/>
              <a:sym typeface="Calibri"/>
            </a:endParaRPr>
          </a:p>
        </p:txBody>
      </p:sp>
      <p:sp>
        <p:nvSpPr>
          <p:cNvPr id="1252" name="Google Shape;1252;p5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Facebook Network</a:t>
            </a:r>
            <a:endParaRPr>
              <a:solidFill>
                <a:srgbClr val="337ED8"/>
              </a:solidFill>
            </a:endParaRPr>
          </a:p>
        </p:txBody>
      </p:sp>
      <p:sp>
        <p:nvSpPr>
          <p:cNvPr id="145" name="Google Shape;145;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id="146" name="Google Shape;146;p6"/>
          <p:cNvPicPr preferRelativeResize="0"/>
          <p:nvPr/>
        </p:nvPicPr>
        <p:blipFill rotWithShape="1">
          <a:blip r:embed="rId3">
            <a:alphaModFix/>
          </a:blip>
          <a:srcRect b="0" l="0" r="0" t="0"/>
          <a:stretch/>
        </p:blipFill>
        <p:spPr>
          <a:xfrm rot="10800000">
            <a:off x="900113" y="1268413"/>
            <a:ext cx="6335712" cy="5559425"/>
          </a:xfrm>
          <a:prstGeom prst="rect">
            <a:avLst/>
          </a:prstGeom>
          <a:noFill/>
          <a:ln>
            <a:noFill/>
          </a:ln>
        </p:spPr>
      </p:pic>
      <p:sp>
        <p:nvSpPr>
          <p:cNvPr id="147" name="Google Shape;147;p6"/>
          <p:cNvSpPr/>
          <p:nvPr/>
        </p:nvSpPr>
        <p:spPr>
          <a:xfrm>
            <a:off x="5562600" y="1344613"/>
            <a:ext cx="3473450" cy="1398587"/>
          </a:xfrm>
          <a:prstGeom prst="wedgeRoundRectCallout">
            <a:avLst>
              <a:gd fmla="val -50445" name="adj1"/>
              <a:gd fmla="val 102609" name="adj2"/>
              <a:gd fmla="val 16667" name="adj3"/>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Can we identify social communities?</a:t>
            </a:r>
            <a:endParaRPr b="1" sz="2800">
              <a:solidFill>
                <a:schemeClr val="lt1"/>
              </a:solidFill>
              <a:latin typeface="Calibri"/>
              <a:ea typeface="Calibri"/>
              <a:cs typeface="Calibri"/>
              <a:sym typeface="Calibri"/>
            </a:endParaRPr>
          </a:p>
        </p:txBody>
      </p:sp>
      <p:sp>
        <p:nvSpPr>
          <p:cNvPr id="148" name="Google Shape;148;p6"/>
          <p:cNvSpPr txBox="1"/>
          <p:nvPr/>
        </p:nvSpPr>
        <p:spPr>
          <a:xfrm>
            <a:off x="5867400" y="6027738"/>
            <a:ext cx="32766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Facebook Users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Friendships</a:t>
            </a:r>
            <a:endParaRPr b="1" sz="2400">
              <a:solidFill>
                <a:schemeClr val="dk1"/>
              </a:solidFill>
              <a:latin typeface="Corbel"/>
              <a:ea typeface="Corbel"/>
              <a:cs typeface="Corbel"/>
              <a:sym typeface="Corbe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Facebook Network</a:t>
            </a:r>
            <a:endParaRPr>
              <a:solidFill>
                <a:srgbClr val="337ED8"/>
              </a:solidFill>
            </a:endParaRPr>
          </a:p>
        </p:txBody>
      </p:sp>
      <p:sp>
        <p:nvSpPr>
          <p:cNvPr id="154" name="Google Shape;154;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pic>
        <p:nvPicPr>
          <p:cNvPr id="155" name="Google Shape;155;p7"/>
          <p:cNvPicPr preferRelativeResize="0"/>
          <p:nvPr/>
        </p:nvPicPr>
        <p:blipFill rotWithShape="1">
          <a:blip r:embed="rId3">
            <a:alphaModFix/>
          </a:blip>
          <a:srcRect b="0" l="0" r="0" t="0"/>
          <a:stretch/>
        </p:blipFill>
        <p:spPr>
          <a:xfrm>
            <a:off x="1316038" y="1371600"/>
            <a:ext cx="6948487" cy="4708525"/>
          </a:xfrm>
          <a:prstGeom prst="rect">
            <a:avLst/>
          </a:prstGeom>
          <a:noFill/>
          <a:ln>
            <a:noFill/>
          </a:ln>
        </p:spPr>
      </p:pic>
      <p:sp>
        <p:nvSpPr>
          <p:cNvPr id="156" name="Google Shape;156;p7"/>
          <p:cNvSpPr txBox="1"/>
          <p:nvPr/>
        </p:nvSpPr>
        <p:spPr>
          <a:xfrm>
            <a:off x="15875" y="2498725"/>
            <a:ext cx="2028825" cy="709613"/>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rPr lang="en-US" sz="2400">
                <a:solidFill>
                  <a:srgbClr val="00B050"/>
                </a:solidFill>
                <a:latin typeface="Arial"/>
                <a:ea typeface="Arial"/>
                <a:cs typeface="Arial"/>
                <a:sym typeface="Arial"/>
              </a:rPr>
              <a:t>High school</a:t>
            </a:r>
            <a:endParaRPr sz="2400">
              <a:solidFill>
                <a:srgbClr val="00B050"/>
              </a:solidFill>
              <a:latin typeface="Arial"/>
              <a:ea typeface="Arial"/>
              <a:cs typeface="Arial"/>
              <a:sym typeface="Arial"/>
            </a:endParaRPr>
          </a:p>
        </p:txBody>
      </p:sp>
      <p:sp>
        <p:nvSpPr>
          <p:cNvPr id="157" name="Google Shape;157;p7"/>
          <p:cNvSpPr txBox="1"/>
          <p:nvPr/>
        </p:nvSpPr>
        <p:spPr>
          <a:xfrm>
            <a:off x="7099300" y="2643188"/>
            <a:ext cx="2030413" cy="709612"/>
          </a:xfrm>
          <a:prstGeom prst="rect">
            <a:avLst/>
          </a:prstGeom>
          <a:noFill/>
          <a:ln>
            <a:noFill/>
          </a:ln>
        </p:spPr>
        <p:txBody>
          <a:bodyPr anchorCtr="1" anchor="ctr" bIns="45700" lIns="91425" spcFirstLastPara="1" rIns="91425" wrap="square" tIns="45700">
            <a:normAutofit fontScale="92500" lnSpcReduction="10000"/>
          </a:bodyPr>
          <a:lstStyle/>
          <a:p>
            <a:pPr indent="0" lvl="0" marL="0" marR="0" rtl="0" algn="l">
              <a:spcBef>
                <a:spcPts val="0"/>
              </a:spcBef>
              <a:spcAft>
                <a:spcPts val="0"/>
              </a:spcAft>
              <a:buNone/>
            </a:pPr>
            <a:r>
              <a:rPr lang="en-US" sz="2400">
                <a:solidFill>
                  <a:srgbClr val="366092"/>
                </a:solidFill>
                <a:latin typeface="Arial"/>
                <a:ea typeface="Arial"/>
                <a:cs typeface="Arial"/>
                <a:sym typeface="Arial"/>
              </a:rPr>
              <a:t>Summer</a:t>
            </a:r>
            <a:br>
              <a:rPr lang="en-US" sz="2400">
                <a:solidFill>
                  <a:srgbClr val="366092"/>
                </a:solidFill>
                <a:latin typeface="Arial"/>
                <a:ea typeface="Arial"/>
                <a:cs typeface="Arial"/>
                <a:sym typeface="Arial"/>
              </a:rPr>
            </a:br>
            <a:r>
              <a:rPr lang="en-US" sz="2400">
                <a:solidFill>
                  <a:srgbClr val="366092"/>
                </a:solidFill>
                <a:latin typeface="Arial"/>
                <a:ea typeface="Arial"/>
                <a:cs typeface="Arial"/>
                <a:sym typeface="Arial"/>
              </a:rPr>
              <a:t>internship</a:t>
            </a:r>
            <a:endParaRPr sz="2400">
              <a:solidFill>
                <a:srgbClr val="366092"/>
              </a:solidFill>
              <a:latin typeface="Arial"/>
              <a:ea typeface="Arial"/>
              <a:cs typeface="Arial"/>
              <a:sym typeface="Arial"/>
            </a:endParaRPr>
          </a:p>
        </p:txBody>
      </p:sp>
      <p:sp>
        <p:nvSpPr>
          <p:cNvPr id="158" name="Google Shape;158;p7"/>
          <p:cNvSpPr txBox="1"/>
          <p:nvPr/>
        </p:nvSpPr>
        <p:spPr>
          <a:xfrm>
            <a:off x="160338" y="4251325"/>
            <a:ext cx="2490787" cy="711200"/>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rPr lang="en-US" sz="2400">
                <a:solidFill>
                  <a:srgbClr val="FF0000"/>
                </a:solidFill>
                <a:latin typeface="Arial"/>
                <a:ea typeface="Arial"/>
                <a:cs typeface="Arial"/>
                <a:sym typeface="Arial"/>
              </a:rPr>
              <a:t>Stanford (Squash)</a:t>
            </a:r>
            <a:endParaRPr sz="2400">
              <a:solidFill>
                <a:srgbClr val="FF0000"/>
              </a:solidFill>
              <a:latin typeface="Arial"/>
              <a:ea typeface="Arial"/>
              <a:cs typeface="Arial"/>
              <a:sym typeface="Arial"/>
            </a:endParaRPr>
          </a:p>
        </p:txBody>
      </p:sp>
      <p:sp>
        <p:nvSpPr>
          <p:cNvPr id="159" name="Google Shape;159;p7"/>
          <p:cNvSpPr txBox="1"/>
          <p:nvPr/>
        </p:nvSpPr>
        <p:spPr>
          <a:xfrm>
            <a:off x="6084888" y="3770313"/>
            <a:ext cx="2936875" cy="709612"/>
          </a:xfrm>
          <a:prstGeom prst="rect">
            <a:avLst/>
          </a:prstGeom>
          <a:noFill/>
          <a:ln>
            <a:noFill/>
          </a:ln>
        </p:spPr>
        <p:txBody>
          <a:bodyPr anchorCtr="1" anchor="ctr" bIns="45700" lIns="91425" spcFirstLastPara="1" rIns="91425" wrap="square" tIns="45700">
            <a:normAutofit/>
          </a:bodyPr>
          <a:lstStyle/>
          <a:p>
            <a:pPr indent="0" lvl="0" marL="0" marR="0" rtl="0" algn="l">
              <a:spcBef>
                <a:spcPts val="0"/>
              </a:spcBef>
              <a:spcAft>
                <a:spcPts val="0"/>
              </a:spcAft>
              <a:buNone/>
            </a:pPr>
            <a:r>
              <a:rPr lang="en-US" sz="2400">
                <a:solidFill>
                  <a:srgbClr val="996633"/>
                </a:solidFill>
                <a:latin typeface="Arial"/>
                <a:ea typeface="Arial"/>
                <a:cs typeface="Arial"/>
                <a:sym typeface="Arial"/>
              </a:rPr>
              <a:t>Stanford (Basketball)</a:t>
            </a:r>
            <a:endParaRPr sz="2400">
              <a:solidFill>
                <a:srgbClr val="996633"/>
              </a:solidFill>
              <a:latin typeface="Arial"/>
              <a:ea typeface="Arial"/>
              <a:cs typeface="Arial"/>
              <a:sym typeface="Arial"/>
            </a:endParaRPr>
          </a:p>
        </p:txBody>
      </p:sp>
      <p:sp>
        <p:nvSpPr>
          <p:cNvPr id="160" name="Google Shape;160;p7"/>
          <p:cNvSpPr txBox="1"/>
          <p:nvPr/>
        </p:nvSpPr>
        <p:spPr>
          <a:xfrm>
            <a:off x="2357438" y="1295400"/>
            <a:ext cx="3205162" cy="523875"/>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Calibri"/>
                <a:ea typeface="Calibri"/>
                <a:cs typeface="Calibri"/>
                <a:sym typeface="Calibri"/>
              </a:rPr>
              <a:t>Social communities</a:t>
            </a:r>
            <a:endParaRPr b="1" sz="2800">
              <a:solidFill>
                <a:schemeClr val="lt1"/>
              </a:solidFill>
              <a:latin typeface="Calibri"/>
              <a:ea typeface="Calibri"/>
              <a:cs typeface="Calibri"/>
              <a:sym typeface="Calibri"/>
            </a:endParaRPr>
          </a:p>
        </p:txBody>
      </p:sp>
      <p:cxnSp>
        <p:nvCxnSpPr>
          <p:cNvPr id="161" name="Google Shape;161;p7"/>
          <p:cNvCxnSpPr/>
          <p:nvPr/>
        </p:nvCxnSpPr>
        <p:spPr>
          <a:xfrm>
            <a:off x="4618038" y="1836738"/>
            <a:ext cx="563562" cy="304800"/>
          </a:xfrm>
          <a:prstGeom prst="straightConnector1">
            <a:avLst/>
          </a:prstGeom>
          <a:solidFill>
            <a:schemeClr val="dk1"/>
          </a:solidFill>
          <a:ln cap="flat" cmpd="sng" w="25400">
            <a:solidFill>
              <a:schemeClr val="dk1"/>
            </a:solidFill>
            <a:prstDash val="solid"/>
            <a:round/>
            <a:headEnd len="sm" w="sm" type="none"/>
            <a:tailEnd len="med" w="med" type="stealth"/>
          </a:ln>
        </p:spPr>
      </p:cxnSp>
      <p:sp>
        <p:nvSpPr>
          <p:cNvPr id="162" name="Google Shape;162;p7"/>
          <p:cNvSpPr txBox="1"/>
          <p:nvPr/>
        </p:nvSpPr>
        <p:spPr>
          <a:xfrm>
            <a:off x="5867400" y="6027738"/>
            <a:ext cx="3276600" cy="8302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Nodes: Facebook Users</a:t>
            </a:r>
            <a:endParaRPr/>
          </a:p>
          <a:p>
            <a:pPr indent="0" lvl="0" marL="0" marR="0" rtl="0" algn="l">
              <a:spcBef>
                <a:spcPts val="0"/>
              </a:spcBef>
              <a:spcAft>
                <a:spcPts val="0"/>
              </a:spcAft>
              <a:buNone/>
            </a:pPr>
            <a:r>
              <a:rPr b="1" lang="en-US" sz="2400">
                <a:solidFill>
                  <a:schemeClr val="dk1"/>
                </a:solidFill>
                <a:latin typeface="Corbel"/>
                <a:ea typeface="Corbel"/>
                <a:cs typeface="Corbel"/>
                <a:sym typeface="Corbel"/>
              </a:rPr>
              <a:t>Edges: Friendships</a:t>
            </a:r>
            <a:endParaRPr b="1" sz="2400">
              <a:solidFill>
                <a:schemeClr val="dk1"/>
              </a:solidFill>
              <a:latin typeface="Corbel"/>
              <a:ea typeface="Corbel"/>
              <a:cs typeface="Corbel"/>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4400"/>
              <a:buFont typeface="Calibri"/>
              <a:buNone/>
            </a:pPr>
            <a:r>
              <a:rPr lang="en-US">
                <a:solidFill>
                  <a:srgbClr val="337ED8"/>
                </a:solidFill>
              </a:rPr>
              <a:t>Overlapping Communities</a:t>
            </a:r>
            <a:endParaRPr/>
          </a:p>
        </p:txBody>
      </p:sp>
      <p:sp>
        <p:nvSpPr>
          <p:cNvPr id="168" name="Google Shape;168;p8"/>
          <p:cNvSpPr txBox="1"/>
          <p:nvPr>
            <p:ph idx="1" type="body"/>
          </p:nvPr>
        </p:nvSpPr>
        <p:spPr>
          <a:xfrm>
            <a:off x="457200" y="1295400"/>
            <a:ext cx="8534400" cy="5257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0000FF"/>
              </a:buClr>
              <a:buSzPts val="3200"/>
              <a:buChar char="•"/>
            </a:pPr>
            <a:r>
              <a:rPr b="1" lang="en-US">
                <a:solidFill>
                  <a:srgbClr val="0000FF"/>
                </a:solidFill>
                <a:latin typeface="Calibri"/>
                <a:ea typeface="Calibri"/>
                <a:cs typeface="Calibri"/>
                <a:sym typeface="Calibri"/>
              </a:rPr>
              <a:t>Non-overlapping vs. overlapping  communities</a:t>
            </a:r>
            <a:endParaRPr/>
          </a:p>
        </p:txBody>
      </p:sp>
      <p:sp>
        <p:nvSpPr>
          <p:cNvPr id="169" name="Google Shape;169;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3F3F3F"/>
                </a:solidFill>
                <a:latin typeface="Calibri"/>
                <a:ea typeface="Calibri"/>
                <a:cs typeface="Calibri"/>
                <a:sym typeface="Calibri"/>
              </a:rPr>
              <a:t>‹#›</a:t>
            </a:fld>
            <a:endParaRPr sz="1200">
              <a:solidFill>
                <a:srgbClr val="3F3F3F"/>
              </a:solidFill>
              <a:latin typeface="Calibri"/>
              <a:ea typeface="Calibri"/>
              <a:cs typeface="Calibri"/>
              <a:sym typeface="Calibri"/>
            </a:endParaRPr>
          </a:p>
        </p:txBody>
      </p:sp>
      <p:pic>
        <p:nvPicPr>
          <p:cNvPr id="170" name="Google Shape;170;p8"/>
          <p:cNvPicPr preferRelativeResize="0"/>
          <p:nvPr/>
        </p:nvPicPr>
        <p:blipFill rotWithShape="1">
          <a:blip r:embed="rId3">
            <a:alphaModFix/>
          </a:blip>
          <a:srcRect b="0" l="0" r="0" t="0"/>
          <a:stretch/>
        </p:blipFill>
        <p:spPr>
          <a:xfrm>
            <a:off x="609600" y="2146300"/>
            <a:ext cx="4132263" cy="3962400"/>
          </a:xfrm>
          <a:prstGeom prst="rect">
            <a:avLst/>
          </a:prstGeom>
          <a:noFill/>
          <a:ln>
            <a:noFill/>
          </a:ln>
        </p:spPr>
      </p:pic>
      <p:pic>
        <p:nvPicPr>
          <p:cNvPr descr="File:Illustration of overlapping communities.jpg" id="171" name="Google Shape;171;p8"/>
          <p:cNvPicPr preferRelativeResize="0"/>
          <p:nvPr/>
        </p:nvPicPr>
        <p:blipFill rotWithShape="1">
          <a:blip r:embed="rId4">
            <a:alphaModFix/>
          </a:blip>
          <a:srcRect b="0" l="0" r="0" t="0"/>
          <a:stretch/>
        </p:blipFill>
        <p:spPr>
          <a:xfrm>
            <a:off x="5105400" y="2133600"/>
            <a:ext cx="3810000" cy="420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9"/>
          <p:cNvSpPr txBox="1"/>
          <p:nvPr>
            <p:ph type="title"/>
          </p:nvPr>
        </p:nvSpPr>
        <p:spPr>
          <a:xfrm>
            <a:off x="0" y="76200"/>
            <a:ext cx="9144000" cy="987552"/>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337ED8"/>
              </a:buClr>
              <a:buSzPts val="5200"/>
              <a:buFont typeface="Calibri"/>
              <a:buNone/>
            </a:pPr>
            <a:r>
              <a:rPr lang="en-US" sz="5200">
                <a:solidFill>
                  <a:srgbClr val="337ED8"/>
                </a:solidFill>
              </a:rPr>
              <a:t>Non-overlapping Communities</a:t>
            </a:r>
            <a:endParaRPr sz="5200">
              <a:solidFill>
                <a:srgbClr val="337ED8"/>
              </a:solidFill>
            </a:endParaRPr>
          </a:p>
        </p:txBody>
      </p:sp>
      <p:pic>
        <p:nvPicPr>
          <p:cNvPr descr="D:\research\paper\2012\jaewon-agmfit\FIG\non_overlapping.eps" id="177" name="Google Shape;177;p9"/>
          <p:cNvPicPr preferRelativeResize="0"/>
          <p:nvPr/>
        </p:nvPicPr>
        <p:blipFill rotWithShape="1">
          <a:blip r:embed="rId3">
            <a:alphaModFix/>
          </a:blip>
          <a:srcRect b="0" l="0" r="0" t="0"/>
          <a:stretch/>
        </p:blipFill>
        <p:spPr>
          <a:xfrm>
            <a:off x="485775" y="2514600"/>
            <a:ext cx="4019550" cy="2667000"/>
          </a:xfrm>
          <a:prstGeom prst="rect">
            <a:avLst/>
          </a:prstGeom>
          <a:noFill/>
          <a:ln>
            <a:noFill/>
          </a:ln>
        </p:spPr>
      </p:pic>
      <p:sp>
        <p:nvSpPr>
          <p:cNvPr id="178" name="Google Shape;178;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414141"/>
                </a:solidFill>
                <a:latin typeface="Calibri"/>
                <a:ea typeface="Calibri"/>
                <a:cs typeface="Calibri"/>
                <a:sym typeface="Calibri"/>
              </a:rPr>
              <a:t>‹#›</a:t>
            </a:fld>
            <a:endParaRPr>
              <a:solidFill>
                <a:srgbClr val="414141"/>
              </a:solidFill>
              <a:latin typeface="Calibri"/>
              <a:ea typeface="Calibri"/>
              <a:cs typeface="Calibri"/>
              <a:sym typeface="Calibri"/>
            </a:endParaRPr>
          </a:p>
        </p:txBody>
      </p:sp>
      <p:sp>
        <p:nvSpPr>
          <p:cNvPr id="179" name="Google Shape;179;p9"/>
          <p:cNvSpPr txBox="1"/>
          <p:nvPr/>
        </p:nvSpPr>
        <p:spPr>
          <a:xfrm>
            <a:off x="1924050" y="5067300"/>
            <a:ext cx="1349375" cy="4619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Network</a:t>
            </a:r>
            <a:endParaRPr b="1" sz="2400">
              <a:solidFill>
                <a:schemeClr val="dk1"/>
              </a:solidFill>
              <a:latin typeface="Corbel"/>
              <a:ea typeface="Corbel"/>
              <a:cs typeface="Corbel"/>
              <a:sym typeface="Corbel"/>
            </a:endParaRPr>
          </a:p>
        </p:txBody>
      </p:sp>
      <p:sp>
        <p:nvSpPr>
          <p:cNvPr id="180" name="Google Shape;180;p9"/>
          <p:cNvSpPr txBox="1"/>
          <p:nvPr/>
        </p:nvSpPr>
        <p:spPr>
          <a:xfrm>
            <a:off x="5334000" y="4948238"/>
            <a:ext cx="2530475" cy="4619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Corbel"/>
                <a:ea typeface="Corbel"/>
                <a:cs typeface="Corbel"/>
                <a:sym typeface="Corbel"/>
              </a:rPr>
              <a:t>Adjacency matrix</a:t>
            </a:r>
            <a:endParaRPr b="1" sz="2400">
              <a:solidFill>
                <a:schemeClr val="dk1"/>
              </a:solidFill>
              <a:latin typeface="Corbel"/>
              <a:ea typeface="Corbel"/>
              <a:cs typeface="Corbel"/>
              <a:sym typeface="Corbel"/>
            </a:endParaRPr>
          </a:p>
        </p:txBody>
      </p:sp>
      <p:pic>
        <p:nvPicPr>
          <p:cNvPr descr="D:\research\paper\2012\jaewon-agmfit\FIG\overlap_STB.eps" id="181" name="Google Shape;181;p9"/>
          <p:cNvPicPr preferRelativeResize="0"/>
          <p:nvPr/>
        </p:nvPicPr>
        <p:blipFill rotWithShape="1">
          <a:blip r:embed="rId4">
            <a:alphaModFix/>
          </a:blip>
          <a:srcRect b="0" l="0" r="0" t="0"/>
          <a:stretch/>
        </p:blipFill>
        <p:spPr>
          <a:xfrm>
            <a:off x="5543550" y="2540000"/>
            <a:ext cx="2363788" cy="2408238"/>
          </a:xfrm>
          <a:prstGeom prst="rect">
            <a:avLst/>
          </a:prstGeom>
          <a:noFill/>
          <a:ln>
            <a:noFill/>
          </a:ln>
        </p:spPr>
      </p:pic>
      <p:grpSp>
        <p:nvGrpSpPr>
          <p:cNvPr id="182" name="Google Shape;182;p9"/>
          <p:cNvGrpSpPr/>
          <p:nvPr/>
        </p:nvGrpSpPr>
        <p:grpSpPr>
          <a:xfrm>
            <a:off x="5553075" y="2438400"/>
            <a:ext cx="2354263" cy="123825"/>
            <a:chOff x="5220073" y="3853428"/>
            <a:chExt cx="2898039" cy="157760"/>
          </a:xfrm>
        </p:grpSpPr>
        <p:sp>
          <p:nvSpPr>
            <p:cNvPr id="183" name="Google Shape;183;p9"/>
            <p:cNvSpPr/>
            <p:nvPr/>
          </p:nvSpPr>
          <p:spPr>
            <a:xfrm>
              <a:off x="6156122" y="3853428"/>
              <a:ext cx="1944401" cy="143603"/>
            </a:xfrm>
            <a:prstGeom prst="roundRect">
              <a:avLst>
                <a:gd fmla="val 16667" name="adj"/>
              </a:avLst>
            </a:prstGeom>
            <a:solidFill>
              <a:srgbClr val="CAFE76"/>
            </a:solidFill>
            <a:ln cap="flat" cmpd="sng" w="9525">
              <a:solidFill>
                <a:srgbClr val="CAFE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9"/>
            <p:cNvSpPr/>
            <p:nvPr/>
          </p:nvSpPr>
          <p:spPr>
            <a:xfrm>
              <a:off x="5220073" y="3853428"/>
              <a:ext cx="1428501" cy="157760"/>
            </a:xfrm>
            <a:prstGeom prst="roundRect">
              <a:avLst>
                <a:gd fmla="val 16667" name="adj"/>
              </a:avLst>
            </a:prstGeom>
            <a:solidFill>
              <a:srgbClr val="FBB893"/>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9"/>
            <p:cNvSpPr/>
            <p:nvPr/>
          </p:nvSpPr>
          <p:spPr>
            <a:xfrm>
              <a:off x="5259156"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 name="Google Shape;186;p9"/>
            <p:cNvSpPr/>
            <p:nvPr/>
          </p:nvSpPr>
          <p:spPr>
            <a:xfrm>
              <a:off x="5501474"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9"/>
            <p:cNvSpPr/>
            <p:nvPr/>
          </p:nvSpPr>
          <p:spPr>
            <a:xfrm>
              <a:off x="5743791"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9"/>
            <p:cNvSpPr/>
            <p:nvPr/>
          </p:nvSpPr>
          <p:spPr>
            <a:xfrm>
              <a:off x="5986109"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9"/>
            <p:cNvSpPr/>
            <p:nvPr/>
          </p:nvSpPr>
          <p:spPr>
            <a:xfrm>
              <a:off x="6226473"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9"/>
            <p:cNvSpPr/>
            <p:nvPr/>
          </p:nvSpPr>
          <p:spPr>
            <a:xfrm>
              <a:off x="6468790"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9"/>
            <p:cNvSpPr/>
            <p:nvPr/>
          </p:nvSpPr>
          <p:spPr>
            <a:xfrm>
              <a:off x="6711108"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 name="Google Shape;192;p9"/>
            <p:cNvSpPr/>
            <p:nvPr/>
          </p:nvSpPr>
          <p:spPr>
            <a:xfrm>
              <a:off x="6953425"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9"/>
            <p:cNvSpPr/>
            <p:nvPr/>
          </p:nvSpPr>
          <p:spPr>
            <a:xfrm>
              <a:off x="7770269"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9"/>
            <p:cNvSpPr/>
            <p:nvPr/>
          </p:nvSpPr>
          <p:spPr>
            <a:xfrm>
              <a:off x="7514272"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9"/>
            <p:cNvSpPr/>
            <p:nvPr/>
          </p:nvSpPr>
          <p:spPr>
            <a:xfrm>
              <a:off x="7236779"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 name="Google Shape;196;p9"/>
            <p:cNvSpPr/>
            <p:nvPr/>
          </p:nvSpPr>
          <p:spPr>
            <a:xfrm>
              <a:off x="8012587" y="3861518"/>
              <a:ext cx="105525" cy="105173"/>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7" name="Google Shape;197;p9"/>
          <p:cNvSpPr txBox="1"/>
          <p:nvPr/>
        </p:nvSpPr>
        <p:spPr>
          <a:xfrm>
            <a:off x="6359525" y="2057400"/>
            <a:ext cx="1020763"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Nodes</a:t>
            </a:r>
            <a:endParaRPr/>
          </a:p>
        </p:txBody>
      </p:sp>
      <p:grpSp>
        <p:nvGrpSpPr>
          <p:cNvPr id="198" name="Google Shape;198;p9"/>
          <p:cNvGrpSpPr/>
          <p:nvPr/>
        </p:nvGrpSpPr>
        <p:grpSpPr>
          <a:xfrm rot="5400000">
            <a:off x="4271169" y="3682205"/>
            <a:ext cx="2384425" cy="125413"/>
            <a:chOff x="5216213" y="3853427"/>
            <a:chExt cx="2898039" cy="161858"/>
          </a:xfrm>
        </p:grpSpPr>
        <p:sp>
          <p:nvSpPr>
            <p:cNvPr id="199" name="Google Shape;199;p9"/>
            <p:cNvSpPr/>
            <p:nvPr/>
          </p:nvSpPr>
          <p:spPr>
            <a:xfrm>
              <a:off x="6151998" y="3853427"/>
              <a:ext cx="1944889" cy="143418"/>
            </a:xfrm>
            <a:prstGeom prst="roundRect">
              <a:avLst>
                <a:gd fmla="val 16667" name="adj"/>
              </a:avLst>
            </a:prstGeom>
            <a:solidFill>
              <a:srgbClr val="CAFE76"/>
            </a:solidFill>
            <a:ln cap="flat" cmpd="sng" w="9525">
              <a:solidFill>
                <a:srgbClr val="CAFE7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9"/>
            <p:cNvSpPr/>
            <p:nvPr/>
          </p:nvSpPr>
          <p:spPr>
            <a:xfrm>
              <a:off x="5216213" y="3857525"/>
              <a:ext cx="1427796" cy="157760"/>
            </a:xfrm>
            <a:prstGeom prst="roundRect">
              <a:avLst>
                <a:gd fmla="val 16667" name="adj"/>
              </a:avLst>
            </a:prstGeom>
            <a:solidFill>
              <a:srgbClr val="FBB893"/>
            </a:solidFill>
            <a:ln cap="flat" cmpd="sng" w="9525">
              <a:solidFill>
                <a:srgbClr val="FFC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 name="Google Shape;201;p9"/>
            <p:cNvSpPr/>
            <p:nvPr/>
          </p:nvSpPr>
          <p:spPr>
            <a:xfrm>
              <a:off x="5254803" y="3865720"/>
              <a:ext cx="106121"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9"/>
            <p:cNvSpPr/>
            <p:nvPr/>
          </p:nvSpPr>
          <p:spPr>
            <a:xfrm>
              <a:off x="5495984"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9"/>
            <p:cNvSpPr/>
            <p:nvPr/>
          </p:nvSpPr>
          <p:spPr>
            <a:xfrm>
              <a:off x="5739095"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9"/>
            <p:cNvSpPr/>
            <p:nvPr/>
          </p:nvSpPr>
          <p:spPr>
            <a:xfrm>
              <a:off x="5982207"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9"/>
            <p:cNvSpPr/>
            <p:nvPr/>
          </p:nvSpPr>
          <p:spPr>
            <a:xfrm>
              <a:off x="6223388" y="3865720"/>
              <a:ext cx="106121"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 name="Google Shape;206;p9"/>
            <p:cNvSpPr/>
            <p:nvPr/>
          </p:nvSpPr>
          <p:spPr>
            <a:xfrm>
              <a:off x="6466499"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 name="Google Shape;207;p9"/>
            <p:cNvSpPr/>
            <p:nvPr/>
          </p:nvSpPr>
          <p:spPr>
            <a:xfrm>
              <a:off x="6707681"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 name="Google Shape;208;p9"/>
            <p:cNvSpPr/>
            <p:nvPr/>
          </p:nvSpPr>
          <p:spPr>
            <a:xfrm>
              <a:off x="6950793"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9"/>
            <p:cNvSpPr/>
            <p:nvPr/>
          </p:nvSpPr>
          <p:spPr>
            <a:xfrm>
              <a:off x="7766951"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 name="Google Shape;210;p9"/>
            <p:cNvSpPr/>
            <p:nvPr/>
          </p:nvSpPr>
          <p:spPr>
            <a:xfrm>
              <a:off x="7510334"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9"/>
            <p:cNvSpPr/>
            <p:nvPr/>
          </p:nvSpPr>
          <p:spPr>
            <a:xfrm>
              <a:off x="7234422" y="3865720"/>
              <a:ext cx="104190"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9"/>
            <p:cNvSpPr/>
            <p:nvPr/>
          </p:nvSpPr>
          <p:spPr>
            <a:xfrm>
              <a:off x="8008133" y="3865720"/>
              <a:ext cx="106119" cy="104491"/>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3" name="Google Shape;213;p9"/>
          <p:cNvSpPr txBox="1"/>
          <p:nvPr/>
        </p:nvSpPr>
        <p:spPr>
          <a:xfrm rot="-5400000">
            <a:off x="4666457" y="3645694"/>
            <a:ext cx="1033462"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Nodes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2019-10-20T18:50:09Z</dcterms:created>
  <dc:creator>Wei-Min Shen</dc:creator>
</cp:coreProperties>
</file>